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28" r:id="rId2"/>
    <p:sldId id="259" r:id="rId3"/>
    <p:sldId id="294" r:id="rId4"/>
    <p:sldId id="349" r:id="rId5"/>
    <p:sldId id="340" r:id="rId6"/>
    <p:sldId id="330" r:id="rId7"/>
    <p:sldId id="331" r:id="rId8"/>
    <p:sldId id="332" r:id="rId9"/>
    <p:sldId id="335" r:id="rId10"/>
    <p:sldId id="344" r:id="rId11"/>
    <p:sldId id="336" r:id="rId12"/>
    <p:sldId id="337" r:id="rId13"/>
    <p:sldId id="370" r:id="rId14"/>
    <p:sldId id="321" r:id="rId15"/>
    <p:sldId id="329" r:id="rId16"/>
    <p:sldId id="379" r:id="rId17"/>
    <p:sldId id="341" r:id="rId18"/>
    <p:sldId id="366" r:id="rId19"/>
    <p:sldId id="367" r:id="rId20"/>
    <p:sldId id="368" r:id="rId21"/>
    <p:sldId id="377" r:id="rId22"/>
    <p:sldId id="380" r:id="rId23"/>
    <p:sldId id="342" r:id="rId24"/>
    <p:sldId id="351" r:id="rId25"/>
    <p:sldId id="354" r:id="rId26"/>
    <p:sldId id="355" r:id="rId27"/>
    <p:sldId id="357" r:id="rId28"/>
    <p:sldId id="363" r:id="rId29"/>
    <p:sldId id="356" r:id="rId30"/>
    <p:sldId id="364" r:id="rId31"/>
    <p:sldId id="365" r:id="rId32"/>
    <p:sldId id="378" r:id="rId33"/>
    <p:sldId id="381" r:id="rId34"/>
    <p:sldId id="343" r:id="rId35"/>
    <p:sldId id="371" r:id="rId36"/>
    <p:sldId id="372" r:id="rId37"/>
    <p:sldId id="373" r:id="rId38"/>
    <p:sldId id="374" r:id="rId39"/>
    <p:sldId id="375" r:id="rId40"/>
    <p:sldId id="376" r:id="rId41"/>
    <p:sldId id="334" r:id="rId42"/>
    <p:sldId id="347" r:id="rId43"/>
    <p:sldId id="362" r:id="rId44"/>
    <p:sldId id="297" r:id="rId45"/>
  </p:sldIdLst>
  <p:sldSz cx="9144000" cy="6858000" type="screen4x3"/>
  <p:notesSz cx="6858000" cy="9144000"/>
  <p:embeddedFontLst>
    <p:embeddedFont>
      <p:font typeface="한컴 윤고딕 250" panose="02020603020101020101" pitchFamily="18" charset="-127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libri Light" panose="020F0302020204030204" pitchFamily="34" charset="0"/>
      <p:regular r:id="rId53"/>
      <p:italic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9AE2"/>
    <a:srgbClr val="FEFE7E"/>
    <a:srgbClr val="74F9FC"/>
    <a:srgbClr val="85FD7F"/>
    <a:srgbClr val="0A674B"/>
    <a:srgbClr val="F6C20E"/>
    <a:srgbClr val="0A67AF"/>
    <a:srgbClr val="E57003"/>
    <a:srgbClr val="1C51A8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57" autoAdjust="0"/>
    <p:restoredTop sz="94813" autoAdjust="0"/>
  </p:normalViewPr>
  <p:slideViewPr>
    <p:cSldViewPr>
      <p:cViewPr varScale="1">
        <p:scale>
          <a:sx n="164" d="100"/>
          <a:sy n="164" d="100"/>
        </p:scale>
        <p:origin x="2178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325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879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39552" y="3717032"/>
            <a:ext cx="8292351" cy="1656184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tx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27784" y="332656"/>
            <a:ext cx="6336704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b="1" kern="1200" baseline="0" dirty="0">
                <a:solidFill>
                  <a:srgbClr val="0A674B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86772" y="1556792"/>
            <a:ext cx="8009661" cy="4824536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20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20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20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200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2627784" y="332656"/>
            <a:ext cx="6336704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b="1" kern="1200" baseline="0" dirty="0">
                <a:solidFill>
                  <a:schemeClr val="tx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386774" y="1556792"/>
            <a:ext cx="8577714" cy="4824536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95536" y="3861048"/>
            <a:ext cx="6408712" cy="79208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b="0" kern="1200" baseline="0" dirty="0">
                <a:solidFill>
                  <a:schemeClr val="tx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552" y="3717032"/>
            <a:ext cx="8292351" cy="1656184"/>
          </a:xfrm>
        </p:spPr>
        <p:txBody>
          <a:bodyPr/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해외 인력 파견 관리 시스템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b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</a:br>
            <a:r>
              <a:rPr lang="ko-KR" altLang="en-US" sz="4000" b="1" dirty="0" smtClean="0">
                <a:solidFill>
                  <a:srgbClr val="0A674B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유승민</a:t>
            </a:r>
            <a:r>
              <a:rPr lang="en-US" altLang="ko-KR" sz="4000" b="1" dirty="0" smtClean="0">
                <a:solidFill>
                  <a:srgbClr val="0A674B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4000" b="1" dirty="0" smtClean="0">
                <a:solidFill>
                  <a:srgbClr val="0A674B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조장</a:t>
            </a:r>
            <a:r>
              <a:rPr lang="en-US" altLang="ko-KR" sz="4000" b="1" dirty="0" smtClean="0">
                <a:solidFill>
                  <a:srgbClr val="0A674B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),</a:t>
            </a:r>
            <a:r>
              <a:rPr lang="ko-KR" altLang="en-US" sz="4000" b="1" dirty="0" smtClean="0">
                <a:solidFill>
                  <a:srgbClr val="0A674B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이수정</a:t>
            </a:r>
            <a:r>
              <a:rPr lang="en-US" altLang="ko-KR" sz="4000" b="1" dirty="0" smtClean="0">
                <a:solidFill>
                  <a:srgbClr val="0A674B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</a:t>
            </a:r>
            <a:r>
              <a:rPr lang="ko-KR" altLang="en-US" sz="4000" b="1" dirty="0" smtClean="0">
                <a:solidFill>
                  <a:srgbClr val="0A674B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장경희</a:t>
            </a:r>
            <a:endParaRPr lang="ko-KR" altLang="en-US" b="1" dirty="0">
              <a:solidFill>
                <a:srgbClr val="0A674B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15616" y="5517232"/>
            <a:ext cx="4896544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We would like to offer you a </a:t>
            </a:r>
            <a:r>
              <a:rPr kumimoji="1"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profitable 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and reasonable </a:t>
            </a:r>
            <a:r>
              <a:rPr kumimoji="1"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system 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that will help you to promote your </a:t>
            </a:r>
            <a:r>
              <a:rPr kumimoji="1"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business.</a:t>
            </a:r>
            <a:endParaRPr kumimoji="1"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96336" y="2276872"/>
            <a:ext cx="136815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37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시행 착오의 흔적들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784"/>
            <a:ext cx="9144000" cy="5373215"/>
          </a:xfrm>
        </p:spPr>
      </p:pic>
    </p:spTree>
    <p:extLst>
      <p:ext uri="{BB962C8B-B14F-4D97-AF65-F5344CB8AC3E}">
        <p14:creationId xmlns:p14="http://schemas.microsoft.com/office/powerpoint/2010/main" val="44912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흐름도 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중간 버전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784"/>
            <a:ext cx="9144000" cy="5373216"/>
          </a:xfrm>
        </p:spPr>
      </p:pic>
    </p:spTree>
    <p:extLst>
      <p:ext uri="{BB962C8B-B14F-4D97-AF65-F5344CB8AC3E}">
        <p14:creationId xmlns:p14="http://schemas.microsoft.com/office/powerpoint/2010/main" val="99602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흐름도 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최종 버전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784"/>
            <a:ext cx="9144000" cy="5373216"/>
          </a:xfrm>
        </p:spPr>
      </p:pic>
    </p:spTree>
    <p:extLst>
      <p:ext uri="{BB962C8B-B14F-4D97-AF65-F5344CB8AC3E}">
        <p14:creationId xmlns:p14="http://schemas.microsoft.com/office/powerpoint/2010/main" val="96189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흐름도 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완성 버전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910219" y="1692557"/>
            <a:ext cx="1332000" cy="900000"/>
          </a:xfrm>
          <a:prstGeom prst="roundRect">
            <a:avLst/>
          </a:prstGeom>
          <a:solidFill>
            <a:srgbClr val="FC9AE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</a:t>
            </a:r>
            <a:r>
              <a:rPr lang="en-US" altLang="ko-KR" sz="1200" b="1" dirty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  <a:r>
              <a:rPr lang="en-US" altLang="ko-KR" sz="1200" b="1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업체</a:t>
            </a:r>
            <a:r>
              <a:rPr lang="en-US" altLang="ko-KR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endParaRPr lang="en-US" altLang="ko-KR" sz="1200" dirty="0" smtClean="0">
              <a:solidFill>
                <a:schemeClr val="tx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파견</a:t>
            </a:r>
            <a:r>
              <a:rPr lang="en-US" altLang="ko-KR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요청</a:t>
            </a:r>
            <a:endParaRPr lang="ko-KR" altLang="en-US" sz="1200" dirty="0">
              <a:solidFill>
                <a:schemeClr val="tx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86671" y="1688053"/>
            <a:ext cx="1332000" cy="900000"/>
          </a:xfrm>
          <a:prstGeom prst="roundRect">
            <a:avLst/>
          </a:prstGeom>
          <a:solidFill>
            <a:srgbClr val="74F9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4</a:t>
            </a:r>
            <a:r>
              <a:rPr lang="en-US" altLang="ko-KR" sz="1200" b="1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  <a:r>
              <a:rPr lang="en-US" altLang="ko-KR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(</a:t>
            </a:r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인력</a:t>
            </a:r>
            <a:r>
              <a:rPr lang="en-US" altLang="ko-KR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회원가입</a:t>
            </a:r>
            <a:endParaRPr lang="ko-KR" altLang="en-US" sz="1200" dirty="0">
              <a:solidFill>
                <a:schemeClr val="tx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988330" y="1686435"/>
            <a:ext cx="1332000" cy="900000"/>
          </a:xfrm>
          <a:prstGeom prst="roundRect">
            <a:avLst/>
          </a:prstGeom>
          <a:solidFill>
            <a:srgbClr val="FEFE7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2.</a:t>
            </a:r>
            <a:r>
              <a:rPr lang="en-US" altLang="ko-KR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(</a:t>
            </a:r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관리자</a:t>
            </a:r>
            <a:r>
              <a:rPr lang="en-US" altLang="ko-KR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요청 승인</a:t>
            </a:r>
            <a:endParaRPr lang="ko-KR" altLang="en-US" sz="1200" dirty="0">
              <a:solidFill>
                <a:schemeClr val="tx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979860" y="2812601"/>
            <a:ext cx="1332000" cy="900000"/>
          </a:xfrm>
          <a:prstGeom prst="roundRect">
            <a:avLst/>
          </a:prstGeom>
          <a:solidFill>
            <a:srgbClr val="FEFE7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3. </a:t>
            </a:r>
            <a:r>
              <a:rPr lang="en-US" altLang="ko-KR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관리자</a:t>
            </a:r>
            <a:r>
              <a:rPr lang="en-US" altLang="ko-KR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업체 파견 요청 시스템 등록</a:t>
            </a:r>
            <a:endParaRPr lang="ko-KR" altLang="en-US" sz="1200" dirty="0">
              <a:solidFill>
                <a:schemeClr val="tx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886671" y="2816068"/>
            <a:ext cx="1332000" cy="900000"/>
          </a:xfrm>
          <a:prstGeom prst="roundRect">
            <a:avLst/>
          </a:prstGeom>
          <a:solidFill>
            <a:srgbClr val="74F9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5</a:t>
            </a:r>
            <a:r>
              <a:rPr lang="en-US" altLang="ko-KR" sz="1200" b="1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  <a:r>
              <a:rPr lang="en-US" altLang="ko-KR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(</a:t>
            </a:r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인력</a:t>
            </a:r>
            <a:r>
              <a:rPr lang="en-US" altLang="ko-KR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공고 보고 </a:t>
            </a:r>
            <a:endParaRPr lang="en-US" altLang="ko-KR" sz="1200" dirty="0" smtClean="0">
              <a:solidFill>
                <a:schemeClr val="tx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지원</a:t>
            </a:r>
            <a:endParaRPr lang="en-US" altLang="ko-KR" sz="1200" dirty="0" smtClean="0">
              <a:solidFill>
                <a:schemeClr val="tx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13337" y="5530301"/>
            <a:ext cx="1332000" cy="1283053"/>
          </a:xfrm>
          <a:prstGeom prst="roundRect">
            <a:avLst/>
          </a:prstGeom>
          <a:solidFill>
            <a:srgbClr val="FEFE7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7.</a:t>
            </a:r>
            <a:r>
              <a:rPr lang="en-US" altLang="ko-KR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(</a:t>
            </a:r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관리자</a:t>
            </a:r>
            <a:r>
              <a:rPr lang="en-US" altLang="ko-KR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인력 선별</a:t>
            </a:r>
            <a:endParaRPr lang="ko-KR" altLang="en-US" sz="1200" dirty="0">
              <a:solidFill>
                <a:schemeClr val="tx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916547" y="5435861"/>
            <a:ext cx="1332000" cy="1390583"/>
          </a:xfrm>
          <a:prstGeom prst="roundRect">
            <a:avLst/>
          </a:prstGeom>
          <a:solidFill>
            <a:srgbClr val="74F9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8</a:t>
            </a:r>
            <a:r>
              <a:rPr lang="en-US" altLang="ko-KR" sz="1200" b="1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  <a:r>
              <a:rPr lang="en-US" altLang="ko-KR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(</a:t>
            </a:r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인력</a:t>
            </a:r>
            <a:r>
              <a:rPr lang="en-US" altLang="ko-KR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계약 내용</a:t>
            </a:r>
            <a:endParaRPr lang="en-US" altLang="ko-KR" sz="1200" dirty="0" smtClean="0">
              <a:solidFill>
                <a:schemeClr val="tx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확인</a:t>
            </a:r>
            <a:endParaRPr lang="ko-KR" altLang="en-US" sz="1200" dirty="0">
              <a:solidFill>
                <a:schemeClr val="tx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837150" y="4065559"/>
            <a:ext cx="1498245" cy="900000"/>
          </a:xfrm>
          <a:prstGeom prst="roundRect">
            <a:avLst/>
          </a:prstGeom>
          <a:solidFill>
            <a:srgbClr val="FC9AE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12.</a:t>
            </a:r>
            <a:r>
              <a:rPr lang="en-US" altLang="ko-KR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(</a:t>
            </a:r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업체</a:t>
            </a:r>
            <a:r>
              <a:rPr lang="en-US" altLang="ko-KR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 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관리자에게</a:t>
            </a:r>
            <a:endParaRPr lang="en-US" altLang="ko-KR" sz="1200" dirty="0" smtClean="0">
              <a:solidFill>
                <a:schemeClr val="tx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대금 지급</a:t>
            </a:r>
            <a:endParaRPr lang="ko-KR" altLang="en-US" sz="1200" dirty="0">
              <a:solidFill>
                <a:schemeClr val="tx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2755" y="4065559"/>
            <a:ext cx="1332000" cy="900000"/>
          </a:xfrm>
          <a:prstGeom prst="roundRect">
            <a:avLst/>
          </a:prstGeom>
          <a:solidFill>
            <a:srgbClr val="FEFE7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13.</a:t>
            </a:r>
            <a:r>
              <a:rPr lang="en-US" altLang="ko-KR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(</a:t>
            </a:r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관리자</a:t>
            </a:r>
            <a:r>
              <a:rPr lang="en-US" altLang="ko-KR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인력에게</a:t>
            </a:r>
            <a:endParaRPr lang="en-US" altLang="ko-KR" sz="1200" dirty="0" smtClean="0">
              <a:solidFill>
                <a:schemeClr val="tx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수당 입금</a:t>
            </a:r>
            <a:endParaRPr lang="ko-KR" altLang="en-US" sz="1200" dirty="0">
              <a:solidFill>
                <a:schemeClr val="tx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427732" y="5435861"/>
            <a:ext cx="1652013" cy="1386374"/>
          </a:xfrm>
          <a:prstGeom prst="roundRect">
            <a:avLst/>
          </a:prstGeom>
          <a:solidFill>
            <a:srgbClr val="FC9AE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10.</a:t>
            </a:r>
            <a:r>
              <a:rPr lang="en-US" altLang="ko-KR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(</a:t>
            </a:r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업체</a:t>
            </a:r>
            <a:r>
              <a:rPr lang="en-US" altLang="ko-KR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-</a:t>
            </a:r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관리자</a:t>
            </a:r>
            <a:r>
              <a:rPr lang="en-US" altLang="ko-KR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계약체결</a:t>
            </a:r>
            <a:endParaRPr lang="ko-KR" altLang="en-US" sz="1200" dirty="0">
              <a:solidFill>
                <a:schemeClr val="tx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003408" y="2547300"/>
            <a:ext cx="1066788" cy="540000"/>
          </a:xfrm>
          <a:prstGeom prst="roundRect">
            <a:avLst/>
          </a:prstGeom>
          <a:solidFill>
            <a:srgbClr val="74F9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*</a:t>
            </a:r>
            <a:r>
              <a:rPr lang="ko-KR" altLang="en-US" b="1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인력</a:t>
            </a:r>
            <a:endParaRPr lang="ko-KR" altLang="en-US" b="1" dirty="0">
              <a:solidFill>
                <a:schemeClr val="tx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003408" y="3755705"/>
            <a:ext cx="1066788" cy="540000"/>
          </a:xfrm>
          <a:prstGeom prst="roundRect">
            <a:avLst/>
          </a:prstGeom>
          <a:solidFill>
            <a:srgbClr val="FC9AE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*</a:t>
            </a:r>
            <a:r>
              <a:rPr lang="ko-KR" altLang="en-US" b="1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업체</a:t>
            </a:r>
            <a:endParaRPr lang="ko-KR" altLang="en-US" b="1" dirty="0">
              <a:solidFill>
                <a:schemeClr val="tx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003408" y="3155550"/>
            <a:ext cx="1066788" cy="540000"/>
          </a:xfrm>
          <a:prstGeom prst="roundRect">
            <a:avLst/>
          </a:prstGeom>
          <a:solidFill>
            <a:srgbClr val="FEFE7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*</a:t>
            </a:r>
            <a:r>
              <a:rPr lang="ko-KR" altLang="en-US" b="1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관리자</a:t>
            </a:r>
            <a:endParaRPr lang="ko-KR" altLang="en-US" b="1" dirty="0">
              <a:solidFill>
                <a:schemeClr val="tx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925048" y="5435861"/>
            <a:ext cx="1332000" cy="1386375"/>
          </a:xfrm>
          <a:prstGeom prst="roundRect">
            <a:avLst/>
          </a:prstGeom>
          <a:solidFill>
            <a:srgbClr val="FEFE7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11.</a:t>
            </a:r>
            <a:r>
              <a:rPr lang="en-US" altLang="ko-KR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(</a:t>
            </a:r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관리자</a:t>
            </a:r>
            <a:r>
              <a:rPr lang="en-US" altLang="ko-KR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업체에게</a:t>
            </a:r>
            <a:endParaRPr lang="en-US" altLang="ko-KR" sz="1200" dirty="0" smtClean="0">
              <a:solidFill>
                <a:schemeClr val="tx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대금 요청</a:t>
            </a:r>
            <a:endParaRPr lang="ko-KR" altLang="en-US" sz="1200" dirty="0">
              <a:solidFill>
                <a:schemeClr val="tx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8" name="아래쪽 화살표 27"/>
          <p:cNvSpPr/>
          <p:nvPr/>
        </p:nvSpPr>
        <p:spPr>
          <a:xfrm>
            <a:off x="2468778" y="2397090"/>
            <a:ext cx="216024" cy="57606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9" name="아래쪽 화살표 28"/>
          <p:cNvSpPr/>
          <p:nvPr/>
        </p:nvSpPr>
        <p:spPr>
          <a:xfrm rot="5400000">
            <a:off x="5501384" y="1917838"/>
            <a:ext cx="216024" cy="48365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34" name="아래쪽 화살표 33"/>
          <p:cNvSpPr/>
          <p:nvPr/>
        </p:nvSpPr>
        <p:spPr>
          <a:xfrm rot="17852511">
            <a:off x="5593627" y="5853768"/>
            <a:ext cx="216024" cy="105259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35" name="아래쪽 화살표 34"/>
          <p:cNvSpPr/>
          <p:nvPr/>
        </p:nvSpPr>
        <p:spPr>
          <a:xfrm rot="16200000">
            <a:off x="7251118" y="5871312"/>
            <a:ext cx="216024" cy="53369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36" name="아래쪽 화살표 35"/>
          <p:cNvSpPr/>
          <p:nvPr/>
        </p:nvSpPr>
        <p:spPr>
          <a:xfrm rot="5400000">
            <a:off x="3508429" y="5877561"/>
            <a:ext cx="216024" cy="58853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37" name="아래쪽 화살표 36"/>
          <p:cNvSpPr/>
          <p:nvPr/>
        </p:nvSpPr>
        <p:spPr>
          <a:xfrm rot="10800000">
            <a:off x="2493124" y="4817756"/>
            <a:ext cx="216024" cy="78476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38" name="아래쪽 화살표 37"/>
          <p:cNvSpPr/>
          <p:nvPr/>
        </p:nvSpPr>
        <p:spPr>
          <a:xfrm rot="5400000">
            <a:off x="1429136" y="4166035"/>
            <a:ext cx="216024" cy="69904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013337" y="4073430"/>
            <a:ext cx="1332000" cy="1337627"/>
          </a:xfrm>
          <a:prstGeom prst="roundRect">
            <a:avLst/>
          </a:prstGeom>
          <a:solidFill>
            <a:srgbClr val="FEFE7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6.</a:t>
            </a:r>
            <a:r>
              <a:rPr lang="en-US" altLang="ko-KR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(</a:t>
            </a:r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관리자</a:t>
            </a:r>
            <a:r>
              <a:rPr lang="en-US" altLang="ko-KR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요청에 따라</a:t>
            </a:r>
            <a:endParaRPr lang="en-US" altLang="ko-KR" sz="1200" dirty="0" smtClean="0">
              <a:solidFill>
                <a:schemeClr val="tx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등록한 </a:t>
            </a:r>
            <a:endParaRPr lang="en-US" altLang="ko-KR" sz="1200" dirty="0" smtClean="0">
              <a:solidFill>
                <a:schemeClr val="tx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지원자</a:t>
            </a:r>
            <a:r>
              <a:rPr lang="en-US" altLang="ko-KR" sz="1200" dirty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목록</a:t>
            </a:r>
            <a:endParaRPr lang="en-US" altLang="ko-KR" sz="1200" dirty="0" smtClean="0">
              <a:solidFill>
                <a:schemeClr val="tx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생성</a:t>
            </a:r>
            <a:endParaRPr lang="ko-KR" altLang="en-US" sz="1200" dirty="0">
              <a:solidFill>
                <a:schemeClr val="tx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0" name="아래쪽 화살표 39"/>
          <p:cNvSpPr/>
          <p:nvPr/>
        </p:nvSpPr>
        <p:spPr>
          <a:xfrm>
            <a:off x="4553513" y="2478394"/>
            <a:ext cx="216024" cy="40759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5916547" y="4101044"/>
            <a:ext cx="1332000" cy="1279051"/>
          </a:xfrm>
          <a:prstGeom prst="roundRect">
            <a:avLst/>
          </a:prstGeom>
          <a:solidFill>
            <a:srgbClr val="FC9AE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9.</a:t>
            </a:r>
            <a:r>
              <a:rPr lang="en-US" altLang="ko-KR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(</a:t>
            </a:r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업체</a:t>
            </a:r>
            <a:r>
              <a:rPr lang="en-US" altLang="ko-KR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선발 인력</a:t>
            </a:r>
            <a:endParaRPr lang="en-US" altLang="ko-KR" sz="1200" dirty="0" smtClean="0">
              <a:solidFill>
                <a:schemeClr val="tx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확인</a:t>
            </a:r>
            <a:endParaRPr lang="en-US" altLang="ko-KR" sz="1200" dirty="0" smtClean="0">
              <a:solidFill>
                <a:schemeClr val="tx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7064" y="2812601"/>
            <a:ext cx="1332000" cy="910970"/>
          </a:xfrm>
          <a:prstGeom prst="roundRect">
            <a:avLst/>
          </a:prstGeom>
          <a:solidFill>
            <a:srgbClr val="74F9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14.</a:t>
            </a:r>
            <a:r>
              <a:rPr lang="en-US" altLang="ko-KR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(</a:t>
            </a:r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인력</a:t>
            </a:r>
            <a:r>
              <a:rPr lang="en-US" altLang="ko-KR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수당 확인</a:t>
            </a:r>
            <a:endParaRPr lang="en-US" altLang="ko-KR" sz="1200" dirty="0" smtClean="0">
              <a:solidFill>
                <a:schemeClr val="tx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3" name="아래쪽 화살표 42"/>
          <p:cNvSpPr/>
          <p:nvPr/>
        </p:nvSpPr>
        <p:spPr>
          <a:xfrm rot="10800000">
            <a:off x="610743" y="3509968"/>
            <a:ext cx="216024" cy="64670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4" name="아래쪽 화살표 43"/>
          <p:cNvSpPr/>
          <p:nvPr/>
        </p:nvSpPr>
        <p:spPr>
          <a:xfrm>
            <a:off x="4564370" y="5301208"/>
            <a:ext cx="216024" cy="47067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33" name="아래쪽 화살표 32"/>
          <p:cNvSpPr/>
          <p:nvPr/>
        </p:nvSpPr>
        <p:spPr>
          <a:xfrm rot="13536027">
            <a:off x="5577388" y="4857327"/>
            <a:ext cx="216024" cy="11782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32" name="아래쪽 화살표 31"/>
          <p:cNvSpPr/>
          <p:nvPr/>
        </p:nvSpPr>
        <p:spPr>
          <a:xfrm rot="18743898">
            <a:off x="7255139" y="5057099"/>
            <a:ext cx="216024" cy="81383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5" name="아래쪽 화살표 44"/>
          <p:cNvSpPr/>
          <p:nvPr/>
        </p:nvSpPr>
        <p:spPr>
          <a:xfrm rot="18322747">
            <a:off x="3568427" y="3262836"/>
            <a:ext cx="216024" cy="134404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7" name="아래쪽 화살표 46"/>
          <p:cNvSpPr/>
          <p:nvPr/>
        </p:nvSpPr>
        <p:spPr>
          <a:xfrm rot="7297219">
            <a:off x="3421680" y="2002867"/>
            <a:ext cx="216024" cy="124470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52755" y="1675937"/>
            <a:ext cx="1332000" cy="910970"/>
          </a:xfrm>
          <a:prstGeom prst="roundRect">
            <a:avLst/>
          </a:prstGeom>
          <a:solidFill>
            <a:srgbClr val="74F9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15.</a:t>
            </a:r>
            <a:r>
              <a:rPr lang="en-US" altLang="ko-KR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(</a:t>
            </a:r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인력</a:t>
            </a:r>
            <a:r>
              <a:rPr lang="en-US" altLang="ko-KR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파견 나감</a:t>
            </a:r>
            <a:endParaRPr lang="en-US" altLang="ko-KR" sz="1200" dirty="0" smtClean="0">
              <a:solidFill>
                <a:schemeClr val="tx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8" name="아래쪽 화살표 47"/>
          <p:cNvSpPr/>
          <p:nvPr/>
        </p:nvSpPr>
        <p:spPr>
          <a:xfrm rot="10800000">
            <a:off x="610743" y="2345219"/>
            <a:ext cx="216024" cy="64670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30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설계도 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(Logical)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6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784"/>
            <a:ext cx="9144000" cy="525658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설계도 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(Physical)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84784"/>
            <a:ext cx="9144000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1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79512" y="277197"/>
            <a:ext cx="7200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컴 윤고딕 250" panose="02020603020101020101" pitchFamily="18" charset="-127"/>
                <a:ea typeface="한컴 윤고딕 250" panose="02020603020101020101" pitchFamily="18" charset="-127"/>
                <a:cs typeface="굴림" pitchFamily="50" charset="-127"/>
              </a:rPr>
              <a:t>4</a:t>
            </a:r>
            <a:r>
              <a:rPr kumimoji="1" lang="en-US" altLang="ko-KR" sz="4800" b="1" dirty="0" smtClean="0">
                <a:solidFill>
                  <a:prstClr val="whit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굴림" pitchFamily="50" charset="-127"/>
              </a:rPr>
              <a:t>. </a:t>
            </a:r>
            <a:r>
              <a:rPr kumimoji="1" lang="ko-KR" altLang="en-US" sz="4800" b="1" dirty="0" smtClean="0">
                <a:solidFill>
                  <a:prstClr val="whit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굴림" pitchFamily="50" charset="-127"/>
              </a:rPr>
              <a:t>주요 기능 </a:t>
            </a:r>
            <a:r>
              <a:rPr kumimoji="1" lang="en-US" altLang="ko-KR" sz="4800" b="1" dirty="0" smtClean="0">
                <a:solidFill>
                  <a:prstClr val="whit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굴림" pitchFamily="50" charset="-127"/>
              </a:rPr>
              <a:t>(</a:t>
            </a:r>
            <a:r>
              <a:rPr kumimoji="1" lang="ko-KR" altLang="en-US" sz="4800" b="1" dirty="0" smtClean="0">
                <a:solidFill>
                  <a:prstClr val="whit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굴림" pitchFamily="50" charset="-127"/>
              </a:rPr>
              <a:t>업체</a:t>
            </a:r>
            <a:r>
              <a:rPr kumimoji="1" lang="en-US" altLang="ko-KR" sz="4800" b="1" dirty="0">
                <a:solidFill>
                  <a:prstClr val="whit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굴림" pitchFamily="50" charset="-127"/>
              </a:rPr>
              <a:t>)</a:t>
            </a:r>
            <a:endParaRPr kumimoji="1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 윤고딕 250" panose="02020603020101020101" pitchFamily="18" charset="-127"/>
              <a:ea typeface="한컴 윤고딕 250" panose="02020603020101020101" pitchFamily="18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232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주요 기능 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업체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-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로그인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1556792"/>
            <a:ext cx="3528392" cy="5231159"/>
          </a:xfrm>
          <a:prstGeom prst="rect">
            <a:avLst/>
          </a:prstGeom>
        </p:spPr>
      </p:pic>
      <p:sp>
        <p:nvSpPr>
          <p:cNvPr id="4" name="아래쪽 화살표 3"/>
          <p:cNvSpPr/>
          <p:nvPr/>
        </p:nvSpPr>
        <p:spPr>
          <a:xfrm rot="18166383">
            <a:off x="4094032" y="5217094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23928" y="3501008"/>
            <a:ext cx="1512168" cy="504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74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주요 기능 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업체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-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파견요청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3985" b="2141"/>
          <a:stretch/>
        </p:blipFill>
        <p:spPr>
          <a:xfrm>
            <a:off x="0" y="1484784"/>
            <a:ext cx="9160419" cy="537321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58860" y="2029822"/>
            <a:ext cx="720080" cy="216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68906" y="3413006"/>
            <a:ext cx="936104" cy="216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28708" y="3717032"/>
            <a:ext cx="936104" cy="216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28708" y="5188218"/>
            <a:ext cx="936104" cy="216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6165304"/>
            <a:ext cx="936104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69459" y="2999094"/>
            <a:ext cx="792088" cy="504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2" name="아래쪽 화살표 11"/>
          <p:cNvSpPr/>
          <p:nvPr/>
        </p:nvSpPr>
        <p:spPr>
          <a:xfrm rot="18166383">
            <a:off x="6217338" y="5456055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3" name="아래쪽 화살표 12"/>
          <p:cNvSpPr/>
          <p:nvPr/>
        </p:nvSpPr>
        <p:spPr>
          <a:xfrm rot="18166383">
            <a:off x="6922264" y="5456055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02495" y="3954502"/>
            <a:ext cx="2755428" cy="74888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ko-KR" altLang="en-US" sz="13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고객을 위한 시스템</a:t>
            </a:r>
            <a:r>
              <a:rPr lang="en-US" altLang="ko-KR" sz="135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en-US" altLang="ko-KR" sz="1350" b="1" dirty="0" smtClean="0">
              <a:solidFill>
                <a:srgbClr val="0070C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/>
            <a:r>
              <a:rPr lang="ko-KR" altLang="en-US" sz="1350" b="1" dirty="0" smtClean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똑똑한 자동화</a:t>
            </a:r>
            <a:r>
              <a:rPr lang="en-US" altLang="ko-KR" sz="1350" b="1" dirty="0" smtClean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!</a:t>
            </a:r>
          </a:p>
          <a:p>
            <a:pPr algn="ctr" defTabSz="685800"/>
            <a:r>
              <a:rPr lang="ko-KR" altLang="en-US" sz="135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프로그램을 프로그램 답게</a:t>
            </a:r>
            <a:r>
              <a:rPr lang="en-US" altLang="ko-KR" sz="135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en-US" altLang="ko-KR" sz="135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6" name="아래쪽 화살표 15"/>
          <p:cNvSpPr/>
          <p:nvPr/>
        </p:nvSpPr>
        <p:spPr>
          <a:xfrm rot="18166383">
            <a:off x="7627192" y="5456055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7" name="아래쪽 화살표 16"/>
          <p:cNvSpPr/>
          <p:nvPr/>
        </p:nvSpPr>
        <p:spPr>
          <a:xfrm rot="18166383">
            <a:off x="8282938" y="5434998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36846" y="2029822"/>
            <a:ext cx="720080" cy="216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1560" y="3395138"/>
            <a:ext cx="792088" cy="216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11560" y="3691729"/>
            <a:ext cx="864096" cy="216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206950" y="1484784"/>
            <a:ext cx="757538" cy="216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11706" y="5050147"/>
            <a:ext cx="2984937" cy="10758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ko-KR" sz="1350" b="1" dirty="0" smtClean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1. </a:t>
            </a:r>
            <a:r>
              <a:rPr lang="ko-KR" altLang="en-US" sz="1350" b="1" dirty="0" err="1" smtClean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업체번호</a:t>
            </a:r>
            <a:r>
              <a:rPr lang="en-US" altLang="ko-KR" sz="1350" b="1" dirty="0" smtClean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350" b="1" dirty="0" smtClean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파견요청번호 자동생성</a:t>
            </a:r>
            <a:endParaRPr lang="en-US" altLang="ko-KR" sz="1350" b="1" dirty="0" smtClean="0">
              <a:solidFill>
                <a:srgbClr val="0070C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/>
            <a:r>
              <a:rPr lang="en-US" altLang="ko-KR" sz="135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2. </a:t>
            </a:r>
            <a:r>
              <a:rPr lang="ko-KR" altLang="en-US" sz="135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업종마다 다른</a:t>
            </a:r>
            <a:endParaRPr lang="en-US" altLang="ko-KR" sz="135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/>
            <a:r>
              <a:rPr lang="ko-KR" altLang="en-US" sz="1350" b="1" dirty="0" smtClean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인당 파견 비용 자동계산</a:t>
            </a:r>
            <a:endParaRPr lang="en-US" altLang="ko-KR" sz="1350" b="1" dirty="0" smtClean="0">
              <a:solidFill>
                <a:srgbClr val="0070C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/>
            <a:r>
              <a:rPr lang="en-US" altLang="ko-KR" sz="135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3. </a:t>
            </a:r>
            <a:r>
              <a:rPr lang="ko-KR" altLang="en-US" sz="135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요청인원수에 의한</a:t>
            </a:r>
            <a:endParaRPr lang="en-US" altLang="ko-KR" sz="1350" b="1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/>
            <a:r>
              <a:rPr lang="ko-KR" altLang="en-US" sz="1350" b="1" dirty="0" smtClean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총 파견 비용 자동계산</a:t>
            </a:r>
            <a:endParaRPr lang="en-US" altLang="ko-KR" sz="1350" b="1" dirty="0" smtClean="0">
              <a:solidFill>
                <a:srgbClr val="0070C0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4" name="아래쪽 화살표 23"/>
          <p:cNvSpPr/>
          <p:nvPr/>
        </p:nvSpPr>
        <p:spPr>
          <a:xfrm rot="1948165">
            <a:off x="2561678" y="5916789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306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주요 기능 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업체</a:t>
            </a:r>
            <a:r>
              <a:rPr lang="en-US" altLang="ko-KR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-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지원현황 </a:t>
            </a:r>
            <a:r>
              <a:rPr lang="ko-KR" altLang="en-US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파악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4020"/>
          <a:stretch/>
        </p:blipFill>
        <p:spPr>
          <a:xfrm>
            <a:off x="0" y="1484784"/>
            <a:ext cx="9144000" cy="537321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83568" y="1844824"/>
            <a:ext cx="648072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아래쪽 화살표 5"/>
          <p:cNvSpPr/>
          <p:nvPr/>
        </p:nvSpPr>
        <p:spPr>
          <a:xfrm rot="18166383">
            <a:off x="4699210" y="1953442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812360" y="1500280"/>
            <a:ext cx="1224136" cy="216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472100" y="2132856"/>
            <a:ext cx="900100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7847" y="2144113"/>
            <a:ext cx="900100" cy="276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99992" y="2420888"/>
            <a:ext cx="900100" cy="3492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2" name="아래쪽 화살표 11"/>
          <p:cNvSpPr/>
          <p:nvPr/>
        </p:nvSpPr>
        <p:spPr>
          <a:xfrm rot="18166383">
            <a:off x="5390177" y="6035706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47664" y="3284984"/>
            <a:ext cx="2755428" cy="288032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ko-KR" altLang="en-US" sz="135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업체에서 올린</a:t>
            </a:r>
            <a:endParaRPr lang="en-US" altLang="ko-KR" sz="1350" b="1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/>
            <a:r>
              <a:rPr lang="ko-KR" altLang="en-US" sz="135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공고에 대해</a:t>
            </a:r>
            <a:endParaRPr lang="en-US" altLang="ko-KR" sz="1350" b="1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/>
            <a:r>
              <a:rPr lang="ko-KR" altLang="en-US" sz="135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지원 현황이 보이네요</a:t>
            </a:r>
            <a:r>
              <a:rPr lang="en-US" altLang="ko-KR" sz="135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!</a:t>
            </a:r>
            <a:r>
              <a:rPr lang="ko-KR" altLang="en-US" sz="135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lang="en-US" altLang="ko-KR" sz="1350" b="1" dirty="0" smtClean="0">
              <a:solidFill>
                <a:srgbClr val="0070C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/>
            <a:endParaRPr lang="en-US" altLang="ko-KR" sz="1350" b="1" dirty="0">
              <a:solidFill>
                <a:srgbClr val="0070C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/>
            <a:r>
              <a:rPr lang="ko-KR" altLang="en-US" sz="1350" b="1" dirty="0" smtClean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어떤 지원자인지</a:t>
            </a:r>
            <a:endParaRPr lang="en-US" altLang="ko-KR" sz="1350" b="1" dirty="0">
              <a:solidFill>
                <a:srgbClr val="0070C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/>
            <a:r>
              <a:rPr lang="ko-KR" altLang="en-US" sz="1350" b="1" dirty="0" smtClean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궁금하군요</a:t>
            </a:r>
            <a:r>
              <a:rPr lang="en-US" altLang="ko-KR" sz="1350" b="1" dirty="0" smtClean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algn="ctr" defTabSz="685800"/>
            <a:endParaRPr lang="en-US" altLang="ko-KR" sz="1350" b="1" dirty="0" smtClean="0">
              <a:solidFill>
                <a:srgbClr val="0070C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/>
            <a:r>
              <a:rPr lang="ko-KR" altLang="en-US" sz="1350" b="1" dirty="0" smtClean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상세정보를</a:t>
            </a:r>
            <a:endParaRPr lang="en-US" altLang="ko-KR" sz="1350" b="1" dirty="0" smtClean="0">
              <a:solidFill>
                <a:srgbClr val="0070C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/>
            <a:r>
              <a:rPr lang="ko-KR" altLang="en-US" sz="1350" b="1" dirty="0" smtClean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확인 해 볼까요</a:t>
            </a:r>
            <a:r>
              <a:rPr lang="en-US" altLang="ko-KR" sz="1350" b="1" dirty="0" smtClean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?</a:t>
            </a:r>
          </a:p>
          <a:p>
            <a:pPr algn="ctr" defTabSz="685800"/>
            <a:endParaRPr lang="en-US" altLang="ko-KR" sz="135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" name="아래쪽 화살표 13"/>
          <p:cNvSpPr/>
          <p:nvPr/>
        </p:nvSpPr>
        <p:spPr>
          <a:xfrm rot="2648482">
            <a:off x="1820663" y="2356131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646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87126" y="188640"/>
            <a:ext cx="1491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목차</a:t>
            </a:r>
            <a:endParaRPr lang="ko-KR" altLang="en-US" sz="4800" b="1" dirty="0"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23528" y="1945602"/>
            <a:ext cx="3354617" cy="584775"/>
            <a:chOff x="1575149" y="1781235"/>
            <a:chExt cx="1352193" cy="681046"/>
          </a:xfrm>
        </p:grpSpPr>
        <p:sp>
          <p:nvSpPr>
            <p:cNvPr id="40" name="Text Box 5"/>
            <p:cNvSpPr txBox="1">
              <a:spLocks noChangeArrowheads="1"/>
            </p:cNvSpPr>
            <p:nvPr/>
          </p:nvSpPr>
          <p:spPr bwMode="auto">
            <a:xfrm>
              <a:off x="1662225" y="1781235"/>
              <a:ext cx="1265117" cy="6810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b="1" dirty="0" smtClean="0">
                  <a:solidFill>
                    <a:schemeClr val="bg1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1. </a:t>
              </a:r>
              <a:r>
                <a:rPr lang="ko-KR" altLang="en-US" sz="3200" b="1" dirty="0" smtClean="0">
                  <a:solidFill>
                    <a:schemeClr val="bg1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개발 동기</a:t>
              </a:r>
              <a:endParaRPr lang="en-US" altLang="ko-KR" sz="3200" b="1" dirty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  <p:sp>
          <p:nvSpPr>
            <p:cNvPr id="43" name="순서도: 처리 42"/>
            <p:cNvSpPr/>
            <p:nvPr/>
          </p:nvSpPr>
          <p:spPr>
            <a:xfrm rot="16200000">
              <a:off x="1421735" y="2099132"/>
              <a:ext cx="335570" cy="28741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+mj-lt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1115616" y="2808170"/>
            <a:ext cx="3354620" cy="584775"/>
            <a:chOff x="1564089" y="1903379"/>
            <a:chExt cx="1352194" cy="681046"/>
          </a:xfrm>
        </p:grpSpPr>
        <p:sp>
          <p:nvSpPr>
            <p:cNvPr id="54" name="Text Box 5"/>
            <p:cNvSpPr txBox="1">
              <a:spLocks noChangeArrowheads="1"/>
            </p:cNvSpPr>
            <p:nvPr/>
          </p:nvSpPr>
          <p:spPr bwMode="auto">
            <a:xfrm>
              <a:off x="1651166" y="1903379"/>
              <a:ext cx="1265117" cy="6810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b="1" dirty="0" smtClean="0">
                  <a:solidFill>
                    <a:schemeClr val="bg1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2. </a:t>
              </a:r>
              <a:r>
                <a:rPr lang="ko-KR" altLang="en-US" sz="3200" b="1" dirty="0" smtClean="0">
                  <a:solidFill>
                    <a:schemeClr val="bg1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업무 일정</a:t>
              </a:r>
              <a:endParaRPr lang="en-US" altLang="ko-KR" sz="3200" b="1" dirty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  <p:sp>
          <p:nvSpPr>
            <p:cNvPr id="57" name="순서도: 처리 56"/>
            <p:cNvSpPr/>
            <p:nvPr/>
          </p:nvSpPr>
          <p:spPr>
            <a:xfrm rot="16200000">
              <a:off x="1410675" y="2213148"/>
              <a:ext cx="335570" cy="28741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+mj-lt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1691680" y="3687331"/>
            <a:ext cx="3354619" cy="584775"/>
            <a:chOff x="1575148" y="1873107"/>
            <a:chExt cx="1352194" cy="681046"/>
          </a:xfrm>
        </p:grpSpPr>
        <p:sp>
          <p:nvSpPr>
            <p:cNvPr id="60" name="Text Box 5"/>
            <p:cNvSpPr txBox="1">
              <a:spLocks noChangeArrowheads="1"/>
            </p:cNvSpPr>
            <p:nvPr/>
          </p:nvSpPr>
          <p:spPr bwMode="auto">
            <a:xfrm>
              <a:off x="1662225" y="1873107"/>
              <a:ext cx="1265117" cy="6810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b="1" dirty="0" smtClean="0">
                  <a:solidFill>
                    <a:schemeClr val="bg1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3. </a:t>
              </a:r>
              <a:r>
                <a:rPr lang="ko-KR" altLang="en-US" sz="3200" b="1" dirty="0" smtClean="0">
                  <a:solidFill>
                    <a:schemeClr val="bg1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설계 분석</a:t>
              </a:r>
              <a:endParaRPr lang="en-US" altLang="ko-KR" sz="3200" b="1" dirty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  <p:sp>
          <p:nvSpPr>
            <p:cNvPr id="63" name="순서도: 처리 62"/>
            <p:cNvSpPr/>
            <p:nvPr/>
          </p:nvSpPr>
          <p:spPr>
            <a:xfrm rot="16200000">
              <a:off x="1421734" y="2204231"/>
              <a:ext cx="335570" cy="28741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+mj-lt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2483768" y="4502661"/>
            <a:ext cx="3354617" cy="584775"/>
            <a:chOff x="1575148" y="1896006"/>
            <a:chExt cx="1352193" cy="681046"/>
          </a:xfrm>
        </p:grpSpPr>
        <p:sp>
          <p:nvSpPr>
            <p:cNvPr id="66" name="Text Box 5"/>
            <p:cNvSpPr txBox="1">
              <a:spLocks noChangeArrowheads="1"/>
            </p:cNvSpPr>
            <p:nvPr/>
          </p:nvSpPr>
          <p:spPr bwMode="auto">
            <a:xfrm>
              <a:off x="1662224" y="1896006"/>
              <a:ext cx="1265117" cy="6810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b="1" dirty="0" smtClean="0">
                  <a:solidFill>
                    <a:schemeClr val="bg1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4. </a:t>
              </a:r>
              <a:r>
                <a:rPr lang="ko-KR" altLang="en-US" sz="3200" b="1" dirty="0" smtClean="0">
                  <a:solidFill>
                    <a:schemeClr val="bg1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주요 기능</a:t>
              </a:r>
              <a:endParaRPr lang="en-US" altLang="ko-KR" sz="3200" b="1" dirty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  <p:sp>
          <p:nvSpPr>
            <p:cNvPr id="69" name="순서도: 처리 68"/>
            <p:cNvSpPr/>
            <p:nvPr/>
          </p:nvSpPr>
          <p:spPr>
            <a:xfrm rot="16200000">
              <a:off x="1421734" y="2213148"/>
              <a:ext cx="335570" cy="28741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+mj-lt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3471171" y="5309114"/>
            <a:ext cx="3332298" cy="584775"/>
            <a:chOff x="1575148" y="1886995"/>
            <a:chExt cx="1343197" cy="681046"/>
          </a:xfrm>
        </p:grpSpPr>
        <p:sp>
          <p:nvSpPr>
            <p:cNvPr id="73" name="Text Box 5"/>
            <p:cNvSpPr txBox="1">
              <a:spLocks noChangeArrowheads="1"/>
            </p:cNvSpPr>
            <p:nvPr/>
          </p:nvSpPr>
          <p:spPr bwMode="auto">
            <a:xfrm>
              <a:off x="1653228" y="1886995"/>
              <a:ext cx="1265117" cy="6810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b="1" dirty="0" smtClean="0">
                  <a:solidFill>
                    <a:schemeClr val="bg1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5. </a:t>
              </a:r>
              <a:r>
                <a:rPr lang="ko-KR" altLang="en-US" sz="3200" b="1" dirty="0" smtClean="0">
                  <a:solidFill>
                    <a:schemeClr val="bg1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영상 시연</a:t>
              </a:r>
              <a:endParaRPr lang="en-US" altLang="ko-KR" sz="3200" b="1" dirty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  <p:sp>
          <p:nvSpPr>
            <p:cNvPr id="76" name="순서도: 처리 75"/>
            <p:cNvSpPr/>
            <p:nvPr/>
          </p:nvSpPr>
          <p:spPr>
            <a:xfrm rot="16200000">
              <a:off x="1421734" y="2213148"/>
              <a:ext cx="335570" cy="28741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주요 기능 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업체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-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계약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785"/>
            <a:ext cx="9144000" cy="5373216"/>
          </a:xfrm>
          <a:prstGeom prst="rect">
            <a:avLst/>
          </a:prstGeom>
        </p:spPr>
      </p:pic>
      <p:sp>
        <p:nvSpPr>
          <p:cNvPr id="4" name="아래쪽 화살표 3"/>
          <p:cNvSpPr/>
          <p:nvPr/>
        </p:nvSpPr>
        <p:spPr>
          <a:xfrm rot="18166383">
            <a:off x="7838448" y="6395746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244776" y="2276872"/>
            <a:ext cx="1575695" cy="3492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7" name="아래쪽 화살표 6"/>
          <p:cNvSpPr/>
          <p:nvPr/>
        </p:nvSpPr>
        <p:spPr>
          <a:xfrm rot="2225416">
            <a:off x="5809056" y="3174036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83968" y="3645024"/>
            <a:ext cx="1575695" cy="3492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9" name="아래쪽 화살표 8"/>
          <p:cNvSpPr/>
          <p:nvPr/>
        </p:nvSpPr>
        <p:spPr>
          <a:xfrm rot="8287476">
            <a:off x="1429720" y="3823366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95936" y="3118231"/>
            <a:ext cx="1080120" cy="3492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79712" y="4293096"/>
            <a:ext cx="3331492" cy="2376264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ko-KR" altLang="en-US" sz="135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파견 지원자 목록에 조회되는</a:t>
            </a:r>
            <a:endParaRPr lang="en-US" altLang="ko-KR" sz="1350" b="1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/>
            <a:r>
              <a:rPr lang="ko-KR" altLang="en-US" sz="135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해당 행을 클릭하면</a:t>
            </a:r>
            <a:endParaRPr lang="en-US" altLang="ko-KR" sz="1350" b="1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/>
            <a:r>
              <a:rPr lang="en-US" altLang="ko-KR" sz="135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-&gt; </a:t>
            </a:r>
            <a:r>
              <a:rPr lang="ko-KR" altLang="en-US" sz="135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지원자 상세 정보가 보입니다</a:t>
            </a:r>
            <a:r>
              <a:rPr lang="en-US" altLang="ko-KR" sz="135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r>
              <a:rPr lang="ko-KR" altLang="en-US" sz="135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lang="en-US" altLang="ko-KR" sz="1350" b="1" dirty="0" smtClean="0">
              <a:solidFill>
                <a:srgbClr val="0070C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/>
            <a:endParaRPr lang="en-US" altLang="ko-KR" sz="1350" b="1" dirty="0">
              <a:solidFill>
                <a:srgbClr val="0070C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/>
            <a:r>
              <a:rPr lang="ko-KR" altLang="en-US" sz="1350" b="1" dirty="0" smtClean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지원자의 경력 및 취득자격증이</a:t>
            </a:r>
            <a:endParaRPr lang="en-US" altLang="ko-KR" sz="1350" b="1" dirty="0" smtClean="0">
              <a:solidFill>
                <a:srgbClr val="0070C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/>
            <a:r>
              <a:rPr lang="ko-KR" altLang="en-US" sz="1350" b="1" dirty="0" smtClean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업체 쪽에서 마음에 드네요</a:t>
            </a:r>
            <a:r>
              <a:rPr lang="en-US" altLang="ko-KR" sz="1350" b="1" dirty="0" smtClean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!</a:t>
            </a:r>
          </a:p>
          <a:p>
            <a:pPr algn="ctr" defTabSz="685800"/>
            <a:endParaRPr lang="en-US" altLang="ko-KR" sz="1350" b="1" dirty="0" smtClean="0">
              <a:solidFill>
                <a:srgbClr val="0070C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/>
            <a:r>
              <a:rPr lang="ko-KR" altLang="en-US" sz="1350" b="1" dirty="0" smtClean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업체에서 계약 확인을</a:t>
            </a:r>
            <a:endParaRPr lang="en-US" altLang="ko-KR" sz="1350" b="1" dirty="0">
              <a:solidFill>
                <a:srgbClr val="0070C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/>
            <a:r>
              <a:rPr lang="ko-KR" altLang="en-US" sz="1350" b="1" dirty="0" smtClean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눌러 볼게요</a:t>
            </a:r>
            <a:r>
              <a:rPr lang="en-US" altLang="ko-KR" sz="1350" b="1" dirty="0" smtClean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!</a:t>
            </a:r>
          </a:p>
          <a:p>
            <a:pPr algn="ctr" defTabSz="685800"/>
            <a:endParaRPr lang="en-US" altLang="ko-KR" sz="135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915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주요 기능 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업체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-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정산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784"/>
            <a:ext cx="9143999" cy="538021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211960" y="2420888"/>
            <a:ext cx="1224136" cy="3492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7" name="아래쪽 화살표 6"/>
          <p:cNvSpPr/>
          <p:nvPr/>
        </p:nvSpPr>
        <p:spPr>
          <a:xfrm rot="18166383">
            <a:off x="7982466" y="5243617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8" name="아래쪽 화살표 7"/>
          <p:cNvSpPr/>
          <p:nvPr/>
        </p:nvSpPr>
        <p:spPr>
          <a:xfrm rot="16200000">
            <a:off x="3988321" y="4131197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9" name="아래쪽 화살표 8"/>
          <p:cNvSpPr/>
          <p:nvPr/>
        </p:nvSpPr>
        <p:spPr>
          <a:xfrm rot="2225416">
            <a:off x="920632" y="2241474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0" name="아래쪽 화살표 9"/>
          <p:cNvSpPr/>
          <p:nvPr/>
        </p:nvSpPr>
        <p:spPr>
          <a:xfrm rot="18616445">
            <a:off x="4740228" y="1941156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35654" y="4796488"/>
            <a:ext cx="3608354" cy="164074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1.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조회 </a:t>
            </a:r>
            <a:r>
              <a:rPr lang="ko-KR" altLang="en-US" sz="1200" b="1" dirty="0">
                <a:solidFill>
                  <a:schemeClr val="tx1"/>
                </a:solidFill>
              </a:rPr>
              <a:t>버튼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-&gt; 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정산 </a:t>
            </a:r>
            <a:r>
              <a:rPr lang="ko-KR" altLang="en-US" sz="1200" b="1" dirty="0">
                <a:solidFill>
                  <a:srgbClr val="0070C0"/>
                </a:solidFill>
              </a:rPr>
              <a:t>목록 리스트 출력</a:t>
            </a:r>
            <a:r>
              <a:rPr lang="en-US" altLang="ko-KR" sz="1200" b="1" dirty="0">
                <a:solidFill>
                  <a:srgbClr val="0070C0"/>
                </a:solidFill>
              </a:rPr>
              <a:t/>
            </a:r>
            <a:br>
              <a:rPr lang="en-US" altLang="ko-KR" sz="1200" b="1" dirty="0">
                <a:solidFill>
                  <a:srgbClr val="0070C0"/>
                </a:solidFill>
              </a:rPr>
            </a:br>
            <a:endParaRPr lang="en-US" altLang="ko-KR" sz="1200" b="1" dirty="0">
              <a:solidFill>
                <a:srgbClr val="0070C0"/>
              </a:solidFill>
            </a:endParaRPr>
          </a:p>
          <a:p>
            <a:r>
              <a:rPr lang="en-US" altLang="ko-KR" sz="1200" b="1" dirty="0" smtClean="0">
                <a:solidFill>
                  <a:schemeClr val="tx1"/>
                </a:solidFill>
              </a:rPr>
              <a:t>2.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정산 목록에서 명세표 번호 클릭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-&gt; 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상세정보 조회</a:t>
            </a:r>
            <a:endParaRPr lang="en-US" altLang="ko-KR" sz="1200" b="1" dirty="0" smtClean="0">
              <a:solidFill>
                <a:srgbClr val="0070C0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송금 확인 버튼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-&gt; 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송금 완료 여부 체크 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26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79512" y="277197"/>
            <a:ext cx="561662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컴 윤고딕 250" panose="02020603020101020101" pitchFamily="18" charset="-127"/>
                <a:ea typeface="한컴 윤고딕 250" panose="02020603020101020101" pitchFamily="18" charset="-127"/>
                <a:cs typeface="굴림" pitchFamily="50" charset="-127"/>
              </a:rPr>
              <a:t>4</a:t>
            </a:r>
            <a:r>
              <a:rPr kumimoji="1" lang="en-US" altLang="ko-KR" sz="4800" b="1" dirty="0" smtClean="0">
                <a:solidFill>
                  <a:prstClr val="whit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굴림" pitchFamily="50" charset="-127"/>
              </a:rPr>
              <a:t>. </a:t>
            </a:r>
            <a:r>
              <a:rPr kumimoji="1" lang="ko-KR" altLang="en-US" sz="4800" b="1" dirty="0" smtClean="0">
                <a:solidFill>
                  <a:prstClr val="whit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굴림" pitchFamily="50" charset="-127"/>
              </a:rPr>
              <a:t>주요 기능 </a:t>
            </a:r>
            <a:r>
              <a:rPr kumimoji="1" lang="en-US" altLang="ko-KR" sz="4800" b="1" dirty="0" smtClean="0">
                <a:solidFill>
                  <a:prstClr val="whit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굴림" pitchFamily="50" charset="-127"/>
              </a:rPr>
              <a:t>(</a:t>
            </a:r>
            <a:r>
              <a:rPr kumimoji="1" lang="ko-KR" altLang="en-US" sz="4800" b="1" dirty="0" smtClean="0">
                <a:solidFill>
                  <a:prstClr val="whit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굴림" pitchFamily="50" charset="-127"/>
              </a:rPr>
              <a:t>인력</a:t>
            </a:r>
            <a:r>
              <a:rPr kumimoji="1" lang="en-US" altLang="ko-KR" sz="4800" b="1" dirty="0">
                <a:solidFill>
                  <a:prstClr val="whit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굴림" pitchFamily="50" charset="-127"/>
              </a:rPr>
              <a:t>)</a:t>
            </a:r>
            <a:endParaRPr kumimoji="1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 윤고딕 250" panose="02020603020101020101" pitchFamily="18" charset="-127"/>
              <a:ea typeface="한컴 윤고딕 250" panose="02020603020101020101" pitchFamily="18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44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주요 기능 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인력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-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회원가입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27784" y="5805264"/>
            <a:ext cx="3503013" cy="92649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(</a:t>
            </a:r>
            <a:r>
              <a:rPr lang="ko-KR" altLang="en-US" b="1" dirty="0" smtClean="0">
                <a:solidFill>
                  <a:schemeClr val="tx1"/>
                </a:solidFill>
              </a:rPr>
              <a:t>로그인 화면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파견 인력 개인정보 </a:t>
            </a:r>
            <a:r>
              <a:rPr lang="ko-KR" altLang="en-US" b="1" dirty="0" smtClean="0">
                <a:solidFill>
                  <a:srgbClr val="0070C0"/>
                </a:solidFill>
              </a:rPr>
              <a:t>신규 등록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84392"/>
            <a:ext cx="2715789" cy="41876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아래쪽 화살표 6"/>
          <p:cNvSpPr/>
          <p:nvPr/>
        </p:nvSpPr>
        <p:spPr>
          <a:xfrm rot="7375853">
            <a:off x="2348848" y="4481920"/>
            <a:ext cx="297738" cy="477941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1491426"/>
            <a:ext cx="4968552" cy="41806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6629516" y="5805265"/>
            <a:ext cx="1747777" cy="9264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0070C0"/>
                </a:solidFill>
              </a:rPr>
              <a:t>아이디 중복 확인 </a:t>
            </a:r>
            <a:endParaRPr lang="en-US" altLang="ko-KR" sz="1200" b="1" dirty="0" smtClean="0">
              <a:solidFill>
                <a:srgbClr val="0070C0"/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srgbClr val="0070C0"/>
                </a:solidFill>
              </a:rPr>
              <a:t>&amp;</a:t>
            </a:r>
          </a:p>
          <a:p>
            <a:pPr algn="ctr"/>
            <a:r>
              <a:rPr lang="ko-KR" altLang="en-US" sz="1200" b="1" dirty="0" smtClean="0">
                <a:solidFill>
                  <a:srgbClr val="0070C0"/>
                </a:solidFill>
              </a:rPr>
              <a:t>비밀번호 확인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기능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7164288" y="2492896"/>
            <a:ext cx="0" cy="331236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7092279" y="2204864"/>
            <a:ext cx="1296145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75655" y="3068960"/>
            <a:ext cx="1224137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64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주요 기능 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인력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-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개인정보 조회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20"/>
          <a:stretch/>
        </p:blipFill>
        <p:spPr>
          <a:xfrm>
            <a:off x="0" y="1484784"/>
            <a:ext cx="9144000" cy="53732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740352" y="1710338"/>
            <a:ext cx="792088" cy="3505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9" name="아래쪽 화살표 8"/>
          <p:cNvSpPr/>
          <p:nvPr/>
        </p:nvSpPr>
        <p:spPr>
          <a:xfrm rot="16200000">
            <a:off x="7410428" y="1492399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7504" y="2204864"/>
            <a:ext cx="4896544" cy="45365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8306" y="3356992"/>
            <a:ext cx="4254940" cy="69269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파견 인력 </a:t>
            </a:r>
            <a:r>
              <a:rPr lang="ko-KR" altLang="en-US" b="1" dirty="0" smtClean="0">
                <a:solidFill>
                  <a:srgbClr val="0070C0"/>
                </a:solidFill>
              </a:rPr>
              <a:t>개인정보 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0070C0"/>
                </a:solidFill>
              </a:rPr>
              <a:t>간단 목록 조회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10" name="아래쪽 화살표 9"/>
          <p:cNvSpPr/>
          <p:nvPr/>
        </p:nvSpPr>
        <p:spPr>
          <a:xfrm rot="18166383">
            <a:off x="6343663" y="3991978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2" name="아래쪽 화살표 11"/>
          <p:cNvSpPr/>
          <p:nvPr/>
        </p:nvSpPr>
        <p:spPr>
          <a:xfrm rot="18166383">
            <a:off x="7197310" y="3949172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3" name="아래쪽 화살표 12"/>
          <p:cNvSpPr/>
          <p:nvPr/>
        </p:nvSpPr>
        <p:spPr>
          <a:xfrm rot="18166383">
            <a:off x="8006585" y="3949172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4" name="아래쪽 화살표 13"/>
          <p:cNvSpPr/>
          <p:nvPr/>
        </p:nvSpPr>
        <p:spPr>
          <a:xfrm rot="18166383">
            <a:off x="6341246" y="6107713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5" name="아래쪽 화살표 14"/>
          <p:cNvSpPr/>
          <p:nvPr/>
        </p:nvSpPr>
        <p:spPr>
          <a:xfrm rot="18166383">
            <a:off x="7210008" y="6097091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6" name="아래쪽 화살표 15"/>
          <p:cNvSpPr/>
          <p:nvPr/>
        </p:nvSpPr>
        <p:spPr>
          <a:xfrm rot="18166383">
            <a:off x="7982464" y="6097090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79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주요 기능 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인력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-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개인정보 수정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978" b="2170"/>
          <a:stretch/>
        </p:blipFill>
        <p:spPr>
          <a:xfrm>
            <a:off x="0" y="1484784"/>
            <a:ext cx="9144000" cy="53732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043608" y="6096511"/>
            <a:ext cx="3395829" cy="65094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파견 인력 개인정보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0070C0"/>
                </a:solidFill>
              </a:rPr>
              <a:t>상세 조회 및 수정</a:t>
            </a:r>
            <a:r>
              <a:rPr lang="en-US" altLang="ko-KR" b="1" dirty="0" smtClean="0">
                <a:solidFill>
                  <a:srgbClr val="0070C0"/>
                </a:solidFill>
              </a:rPr>
              <a:t>/</a:t>
            </a:r>
            <a:r>
              <a:rPr lang="ko-KR" altLang="en-US" b="1" dirty="0" smtClean="0">
                <a:solidFill>
                  <a:srgbClr val="0070C0"/>
                </a:solidFill>
              </a:rPr>
              <a:t>확인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 rot="19173580">
            <a:off x="5258643" y="6207910"/>
            <a:ext cx="282897" cy="461480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07904" y="2348880"/>
            <a:ext cx="3384376" cy="33843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0" name="아래쪽 화살표 9"/>
          <p:cNvSpPr/>
          <p:nvPr/>
        </p:nvSpPr>
        <p:spPr>
          <a:xfrm rot="19173580">
            <a:off x="7280164" y="6150263"/>
            <a:ext cx="282897" cy="461480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219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주요 기능 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인력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-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경력 등록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/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수정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5360"/>
          <a:stretch/>
        </p:blipFill>
        <p:spPr>
          <a:xfrm>
            <a:off x="12143" y="1484784"/>
            <a:ext cx="9128675" cy="53732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827582" y="3070784"/>
            <a:ext cx="3549105" cy="115212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개인 </a:t>
            </a:r>
            <a:r>
              <a:rPr lang="ko-KR" altLang="en-US" b="1" dirty="0" smtClean="0">
                <a:solidFill>
                  <a:srgbClr val="0070C0"/>
                </a:solidFill>
              </a:rPr>
              <a:t>경력 정보 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0070C0"/>
                </a:solidFill>
              </a:rPr>
              <a:t>상세 조회 및 등록</a:t>
            </a:r>
            <a:r>
              <a:rPr lang="en-US" altLang="ko-KR" b="1" dirty="0" smtClean="0">
                <a:solidFill>
                  <a:srgbClr val="0070C0"/>
                </a:solidFill>
              </a:rPr>
              <a:t>/</a:t>
            </a:r>
            <a:r>
              <a:rPr lang="ko-KR" altLang="en-US" b="1" dirty="0" smtClean="0">
                <a:solidFill>
                  <a:srgbClr val="0070C0"/>
                </a:solidFill>
              </a:rPr>
              <a:t>삭제</a:t>
            </a:r>
            <a:r>
              <a:rPr lang="en-US" altLang="ko-KR" b="1" dirty="0" smtClean="0">
                <a:solidFill>
                  <a:srgbClr val="0070C0"/>
                </a:solidFill>
              </a:rPr>
              <a:t>/</a:t>
            </a:r>
            <a:r>
              <a:rPr lang="ko-KR" altLang="en-US" b="1" dirty="0" smtClean="0">
                <a:solidFill>
                  <a:srgbClr val="0070C0"/>
                </a:solidFill>
              </a:rPr>
              <a:t>수정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6" name="아래쪽 화살표 5"/>
          <p:cNvSpPr/>
          <p:nvPr/>
        </p:nvSpPr>
        <p:spPr>
          <a:xfrm rot="1505260">
            <a:off x="892804" y="2308716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63957" y="2447674"/>
            <a:ext cx="3955211" cy="20614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9" name="아래쪽 화살표 8"/>
          <p:cNvSpPr/>
          <p:nvPr/>
        </p:nvSpPr>
        <p:spPr>
          <a:xfrm rot="18369820">
            <a:off x="6415069" y="4148757"/>
            <a:ext cx="195685" cy="205556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0" name="아래쪽 화살표 9"/>
          <p:cNvSpPr/>
          <p:nvPr/>
        </p:nvSpPr>
        <p:spPr>
          <a:xfrm rot="18369820">
            <a:off x="7235870" y="4138002"/>
            <a:ext cx="195685" cy="205556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1" name="아래쪽 화살표 10"/>
          <p:cNvSpPr/>
          <p:nvPr/>
        </p:nvSpPr>
        <p:spPr>
          <a:xfrm rot="18369820">
            <a:off x="8019464" y="4152425"/>
            <a:ext cx="195685" cy="205556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735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627784" y="332656"/>
            <a:ext cx="6516216" cy="79690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주요 기능 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인력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-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자격 등록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/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수정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4752"/>
          <a:stretch/>
        </p:blipFill>
        <p:spPr>
          <a:xfrm>
            <a:off x="8481" y="1484784"/>
            <a:ext cx="9135519" cy="53732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5004049" y="4509120"/>
            <a:ext cx="4022826" cy="22322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6" name="아래쪽 화살표 5"/>
          <p:cNvSpPr/>
          <p:nvPr/>
        </p:nvSpPr>
        <p:spPr>
          <a:xfrm rot="1938859">
            <a:off x="2777887" y="4687649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79612" y="5393025"/>
            <a:ext cx="3096344" cy="115212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t>개인 </a:t>
            </a:r>
            <a:r>
              <a:rPr lang="ko-KR" altLang="en-US" b="1" dirty="0" smtClean="0">
                <a:solidFill>
                  <a:srgbClr val="0070C0"/>
                </a:solidFill>
                <a:latin typeface="Calibri Light"/>
                <a:ea typeface="맑은 고딕"/>
              </a:rPr>
              <a:t>자격증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t> 정보 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t>상세 조회 및 등록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t>/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t>삭제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t>/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t>수정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9" name="아래쪽 화살표 8"/>
          <p:cNvSpPr/>
          <p:nvPr/>
        </p:nvSpPr>
        <p:spPr>
          <a:xfrm rot="18369820">
            <a:off x="6415070" y="6274175"/>
            <a:ext cx="195685" cy="205556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0" name="아래쪽 화살표 9"/>
          <p:cNvSpPr/>
          <p:nvPr/>
        </p:nvSpPr>
        <p:spPr>
          <a:xfrm rot="18369820">
            <a:off x="7997032" y="6252586"/>
            <a:ext cx="195685" cy="205556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1" name="아래쪽 화살표 10"/>
          <p:cNvSpPr/>
          <p:nvPr/>
        </p:nvSpPr>
        <p:spPr>
          <a:xfrm rot="18369820">
            <a:off x="7205744" y="6253169"/>
            <a:ext cx="195685" cy="205556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60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주요 기능 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인력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-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지원 등록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" y="1486044"/>
            <a:ext cx="9137115" cy="5371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아래쪽 화살표 5"/>
          <p:cNvSpPr/>
          <p:nvPr/>
        </p:nvSpPr>
        <p:spPr>
          <a:xfrm rot="13560952">
            <a:off x="3239895" y="4203833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63888" y="2564904"/>
            <a:ext cx="1296143" cy="8640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50450" y="4947085"/>
            <a:ext cx="2754668" cy="95503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지원 등록 시 </a:t>
            </a:r>
            <a:endParaRPr lang="en-US" altLang="ko-KR" sz="1600" b="1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/>
            <a:r>
              <a:rPr lang="ko-KR" altLang="en-US" sz="1600" b="1" dirty="0" smtClean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등록일자 </a:t>
            </a:r>
            <a:r>
              <a:rPr lang="ko-KR" altLang="en-US" sz="1600" b="1" dirty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및 </a:t>
            </a:r>
            <a:r>
              <a:rPr lang="ko-KR" altLang="en-US" sz="1600" b="1" dirty="0" smtClean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지원 번호 </a:t>
            </a:r>
            <a:r>
              <a:rPr lang="ko-KR" altLang="en-US" sz="1600" b="1" dirty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출력</a:t>
            </a:r>
            <a:endParaRPr lang="en-US" altLang="ko-KR" sz="1600" b="1" dirty="0">
              <a:solidFill>
                <a:srgbClr val="0070C0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8" name="아래쪽 화살표 7"/>
          <p:cNvSpPr/>
          <p:nvPr/>
        </p:nvSpPr>
        <p:spPr>
          <a:xfrm rot="18405838">
            <a:off x="8053926" y="6185417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9" name="아래쪽 화살표 8"/>
          <p:cNvSpPr/>
          <p:nvPr/>
        </p:nvSpPr>
        <p:spPr>
          <a:xfrm rot="18405838">
            <a:off x="4247847" y="2152970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1" name="아래쪽 화살표 10"/>
          <p:cNvSpPr/>
          <p:nvPr/>
        </p:nvSpPr>
        <p:spPr>
          <a:xfrm rot="18405838">
            <a:off x="7078874" y="6257425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56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주요 기능 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인력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-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지원 취소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784"/>
            <a:ext cx="9136579" cy="53732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3563888" y="2564904"/>
            <a:ext cx="1368152" cy="8226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7" name="아래쪽 화살표 6"/>
          <p:cNvSpPr/>
          <p:nvPr/>
        </p:nvSpPr>
        <p:spPr>
          <a:xfrm rot="13560952">
            <a:off x="3729846" y="4105016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74754" y="4818541"/>
            <a:ext cx="2749174" cy="108329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지원 거절 시 </a:t>
            </a:r>
            <a:endParaRPr lang="en-US" altLang="ko-KR" sz="1600" b="1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/>
            <a:r>
              <a:rPr lang="ko-KR" altLang="en-US" sz="1600" b="1" dirty="0" smtClean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등록일자 </a:t>
            </a:r>
            <a:r>
              <a:rPr lang="ko-KR" altLang="en-US" sz="1600" b="1" dirty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및 </a:t>
            </a:r>
            <a:r>
              <a:rPr lang="ko-KR" altLang="en-US" sz="1600" b="1" dirty="0" smtClean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지원 번호 </a:t>
            </a:r>
            <a:r>
              <a:rPr lang="ko-KR" altLang="en-US" sz="1600" b="1" dirty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삭제</a:t>
            </a:r>
            <a:endParaRPr lang="en-US" altLang="ko-KR" sz="1600" b="1" dirty="0">
              <a:solidFill>
                <a:srgbClr val="0070C0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8" name="아래쪽 화살표 7"/>
          <p:cNvSpPr/>
          <p:nvPr/>
        </p:nvSpPr>
        <p:spPr>
          <a:xfrm rot="18405838">
            <a:off x="7117823" y="6257426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9" name="아래쪽 화살표 8"/>
          <p:cNvSpPr/>
          <p:nvPr/>
        </p:nvSpPr>
        <p:spPr>
          <a:xfrm rot="18405838">
            <a:off x="4222151" y="2152970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0" name="아래쪽 화살표 9"/>
          <p:cNvSpPr/>
          <p:nvPr/>
        </p:nvSpPr>
        <p:spPr>
          <a:xfrm rot="18405838">
            <a:off x="8053927" y="6257426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11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179512" y="277197"/>
            <a:ext cx="367207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800" b="1" dirty="0" smtClean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굴림" pitchFamily="50" charset="-127"/>
              </a:rPr>
              <a:t>1. </a:t>
            </a:r>
            <a:r>
              <a:rPr kumimoji="1" lang="ko-KR" altLang="en-US" sz="4800" b="1" dirty="0" smtClean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굴림" pitchFamily="50" charset="-127"/>
              </a:rPr>
              <a:t>개발 동기</a:t>
            </a:r>
            <a:endParaRPr kumimoji="1" lang="en-US" altLang="ko-KR" sz="4800" b="1" dirty="0"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  <a:cs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주요 기능 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인력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-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계약 수락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20"/>
          <a:stretch/>
        </p:blipFill>
        <p:spPr>
          <a:xfrm>
            <a:off x="0" y="1512168"/>
            <a:ext cx="9144000" cy="53732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272853" y="3789040"/>
            <a:ext cx="2877840" cy="1656184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ko-KR" altLang="en-US" sz="1600" b="1" dirty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수락 버튼 클릭 시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endParaRPr lang="en-US" altLang="ko-KR" sz="1600" b="1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/>
            <a:r>
              <a:rPr lang="ko-KR" altLang="en-US" sz="16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계약 요청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계약 수락</a:t>
            </a:r>
            <a:r>
              <a:rPr lang="en-US" altLang="ko-KR" sz="1600" b="1" dirty="0" smtClean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으로 </a:t>
            </a:r>
            <a:endParaRPr lang="en-US" altLang="ko-KR" sz="1600" b="1" dirty="0" smtClean="0">
              <a:solidFill>
                <a:srgbClr val="0070C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/>
            <a:r>
              <a:rPr lang="ko-KR" altLang="en-US" sz="1600" b="1" dirty="0" smtClean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상태 </a:t>
            </a:r>
            <a:r>
              <a:rPr lang="ko-KR" altLang="en-US" sz="1600" b="1" dirty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변경</a:t>
            </a:r>
            <a:endParaRPr lang="en-US" altLang="ko-KR" sz="1600" b="1" dirty="0">
              <a:solidFill>
                <a:srgbClr val="0070C0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71044" y="2420888"/>
            <a:ext cx="1060996" cy="5760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8" name="아래쪽 화살표 7"/>
          <p:cNvSpPr/>
          <p:nvPr/>
        </p:nvSpPr>
        <p:spPr>
          <a:xfrm rot="18711526">
            <a:off x="8123742" y="6191280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9" name="아래쪽 화살표 8"/>
          <p:cNvSpPr/>
          <p:nvPr/>
        </p:nvSpPr>
        <p:spPr>
          <a:xfrm rot="18711526">
            <a:off x="4246052" y="2007083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0" name="아래쪽 화살표 9"/>
          <p:cNvSpPr/>
          <p:nvPr/>
        </p:nvSpPr>
        <p:spPr>
          <a:xfrm rot="18711526">
            <a:off x="7009696" y="6263288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60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주요 기능 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인력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-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계약 거절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4020"/>
          <a:stretch/>
        </p:blipFill>
        <p:spPr>
          <a:xfrm>
            <a:off x="0" y="1484784"/>
            <a:ext cx="9144000" cy="53732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23928" y="2420888"/>
            <a:ext cx="1060996" cy="5760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9" name="아래쪽 화살표 8"/>
          <p:cNvSpPr/>
          <p:nvPr/>
        </p:nvSpPr>
        <p:spPr>
          <a:xfrm rot="19036514">
            <a:off x="7111476" y="6195731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86074" y="3789040"/>
            <a:ext cx="2683420" cy="18002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ko-KR" altLang="en-US" sz="1600" b="1" dirty="0" smtClean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거절 </a:t>
            </a:r>
            <a:r>
              <a:rPr lang="ko-KR" altLang="en-US" sz="1600" b="1" dirty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버튼 클릭 시</a:t>
            </a:r>
            <a:r>
              <a:rPr lang="en-US" altLang="ko-KR" sz="1600" b="1" dirty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endParaRPr lang="en-US" altLang="ko-KR" sz="1600" b="1" dirty="0" smtClean="0">
              <a:solidFill>
                <a:srgbClr val="0070C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/>
            <a:r>
              <a:rPr lang="ko-KR" altLang="en-US" sz="16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계약 요청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계약 거절</a:t>
            </a:r>
            <a:r>
              <a:rPr lang="en-US" altLang="ko-KR" sz="1600" b="1" dirty="0" smtClean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로 </a:t>
            </a:r>
            <a:endParaRPr lang="en-US" altLang="ko-KR" sz="1600" b="1" dirty="0" smtClean="0">
              <a:solidFill>
                <a:srgbClr val="0070C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/>
            <a:r>
              <a:rPr lang="ko-KR" altLang="en-US" sz="1600" b="1" dirty="0" smtClean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상태 </a:t>
            </a:r>
            <a:r>
              <a:rPr lang="ko-KR" altLang="en-US" sz="1600" b="1" dirty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변경</a:t>
            </a:r>
            <a:endParaRPr lang="en-US" altLang="ko-KR" sz="1600" b="1" dirty="0">
              <a:solidFill>
                <a:srgbClr val="0070C0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0" name="아래쪽 화살표 9"/>
          <p:cNvSpPr/>
          <p:nvPr/>
        </p:nvSpPr>
        <p:spPr>
          <a:xfrm rot="19036514">
            <a:off x="4250280" y="1958262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1" name="아래쪽 화살표 10"/>
          <p:cNvSpPr/>
          <p:nvPr/>
        </p:nvSpPr>
        <p:spPr>
          <a:xfrm rot="19036514">
            <a:off x="8047580" y="6195731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88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주요 기능 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인력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-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정산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53"/>
          <a:stretch/>
        </p:blipFill>
        <p:spPr>
          <a:xfrm>
            <a:off x="1" y="1484783"/>
            <a:ext cx="9144000" cy="5387643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 rot="2225416">
            <a:off x="1272554" y="2381950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1" name="아래쪽 화살표 10"/>
          <p:cNvSpPr/>
          <p:nvPr/>
        </p:nvSpPr>
        <p:spPr>
          <a:xfrm rot="18699219">
            <a:off x="4703410" y="1942603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27584" y="3717032"/>
            <a:ext cx="4176464" cy="164074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1.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조회 </a:t>
            </a:r>
            <a:r>
              <a:rPr lang="ko-KR" altLang="en-US" sz="1200" b="1" dirty="0">
                <a:solidFill>
                  <a:schemeClr val="tx1"/>
                </a:solidFill>
              </a:rPr>
              <a:t>버튼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-&gt; 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수당 목록  </a:t>
            </a:r>
            <a:r>
              <a:rPr lang="ko-KR" altLang="en-US" sz="1200" b="1" dirty="0">
                <a:solidFill>
                  <a:srgbClr val="0070C0"/>
                </a:solidFill>
              </a:rPr>
              <a:t>출력</a:t>
            </a:r>
            <a:r>
              <a:rPr lang="en-US" altLang="ko-KR" sz="1200" b="1" dirty="0">
                <a:solidFill>
                  <a:srgbClr val="0070C0"/>
                </a:solidFill>
              </a:rPr>
              <a:t/>
            </a:r>
            <a:br>
              <a:rPr lang="en-US" altLang="ko-KR" sz="1200" b="1" dirty="0">
                <a:solidFill>
                  <a:srgbClr val="0070C0"/>
                </a:solidFill>
              </a:rPr>
            </a:br>
            <a:endParaRPr lang="en-US" altLang="ko-KR" sz="1200" b="1" dirty="0">
              <a:solidFill>
                <a:srgbClr val="0070C0"/>
              </a:solidFill>
            </a:endParaRPr>
          </a:p>
          <a:p>
            <a:r>
              <a:rPr lang="en-US" altLang="ko-KR" sz="1200" b="1" dirty="0" smtClean="0">
                <a:solidFill>
                  <a:schemeClr val="tx1"/>
                </a:solidFill>
              </a:rPr>
              <a:t>2.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수당 </a:t>
            </a:r>
            <a:r>
              <a:rPr lang="ko-KR" altLang="en-US" sz="1200" b="1" dirty="0">
                <a:solidFill>
                  <a:schemeClr val="tx1"/>
                </a:solidFill>
              </a:rPr>
              <a:t>목록에서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고용계약번호 클릭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-&gt; 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상세정보 조회</a:t>
            </a:r>
            <a:endParaRPr lang="en-US" altLang="ko-KR" sz="12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93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79512" y="277197"/>
            <a:ext cx="655272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컴 윤고딕 250" panose="02020603020101020101" pitchFamily="18" charset="-127"/>
                <a:ea typeface="한컴 윤고딕 250" panose="02020603020101020101" pitchFamily="18" charset="-127"/>
                <a:cs typeface="굴림" pitchFamily="50" charset="-127"/>
              </a:rPr>
              <a:t>4</a:t>
            </a:r>
            <a:r>
              <a:rPr kumimoji="1" lang="en-US" altLang="ko-KR" sz="4800" b="1" dirty="0" smtClean="0">
                <a:solidFill>
                  <a:prstClr val="whit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굴림" pitchFamily="50" charset="-127"/>
              </a:rPr>
              <a:t>. </a:t>
            </a:r>
            <a:r>
              <a:rPr kumimoji="1" lang="ko-KR" altLang="en-US" sz="4800" b="1" dirty="0" smtClean="0">
                <a:solidFill>
                  <a:prstClr val="whit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굴림" pitchFamily="50" charset="-127"/>
              </a:rPr>
              <a:t>주요 기능 </a:t>
            </a:r>
            <a:r>
              <a:rPr kumimoji="1" lang="en-US" altLang="ko-KR" sz="4800" b="1" dirty="0" smtClean="0">
                <a:solidFill>
                  <a:prstClr val="whit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굴림" pitchFamily="50" charset="-127"/>
              </a:rPr>
              <a:t>(</a:t>
            </a:r>
            <a:r>
              <a:rPr kumimoji="1" lang="ko-KR" altLang="en-US" sz="4800" b="1" dirty="0" smtClean="0">
                <a:solidFill>
                  <a:prstClr val="whit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굴림" pitchFamily="50" charset="-127"/>
              </a:rPr>
              <a:t>관리자</a:t>
            </a:r>
            <a:r>
              <a:rPr kumimoji="1" lang="en-US" altLang="ko-KR" sz="4800" b="1" dirty="0" smtClean="0">
                <a:solidFill>
                  <a:prstClr val="whit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굴림" pitchFamily="50" charset="-127"/>
              </a:rPr>
              <a:t>)</a:t>
            </a:r>
            <a:endParaRPr kumimoji="1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 윤고딕 250" panose="02020603020101020101" pitchFamily="18" charset="-127"/>
              <a:ea typeface="한컴 윤고딕 250" panose="02020603020101020101" pitchFamily="18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36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주요 기능 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관리자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-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인력 관리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434" t="5109" r="1190" b="2536"/>
          <a:stretch/>
        </p:blipFill>
        <p:spPr>
          <a:xfrm>
            <a:off x="1" y="1484784"/>
            <a:ext cx="9144000" cy="537321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05150" y="3158815"/>
            <a:ext cx="4176464" cy="164074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1.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조회 </a:t>
            </a:r>
            <a:r>
              <a:rPr lang="ko-KR" altLang="en-US" sz="1200" b="1" dirty="0">
                <a:solidFill>
                  <a:schemeClr val="tx1"/>
                </a:solidFill>
              </a:rPr>
              <a:t>버튼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-&gt; 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인력 </a:t>
            </a:r>
            <a:r>
              <a:rPr lang="ko-KR" altLang="en-US" sz="1200" b="1" dirty="0">
                <a:solidFill>
                  <a:srgbClr val="0070C0"/>
                </a:solidFill>
              </a:rPr>
              <a:t>목록 리스트 출력</a:t>
            </a:r>
            <a:r>
              <a:rPr lang="en-US" altLang="ko-KR" sz="1200" b="1" dirty="0">
                <a:solidFill>
                  <a:srgbClr val="0070C0"/>
                </a:solidFill>
              </a:rPr>
              <a:t/>
            </a:r>
            <a:br>
              <a:rPr lang="en-US" altLang="ko-KR" sz="1200" b="1" dirty="0">
                <a:solidFill>
                  <a:srgbClr val="0070C0"/>
                </a:solidFill>
              </a:rPr>
            </a:br>
            <a:endParaRPr lang="en-US" altLang="ko-KR" sz="1200" b="1" dirty="0">
              <a:solidFill>
                <a:srgbClr val="0070C0"/>
              </a:solidFill>
            </a:endParaRPr>
          </a:p>
          <a:p>
            <a:r>
              <a:rPr lang="en-US" altLang="ko-KR" sz="1200" b="1" dirty="0" smtClean="0">
                <a:solidFill>
                  <a:schemeClr val="tx1"/>
                </a:solidFill>
              </a:rPr>
              <a:t>2.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인력 </a:t>
            </a:r>
            <a:r>
              <a:rPr lang="ko-KR" altLang="en-US" sz="1200" b="1" dirty="0">
                <a:solidFill>
                  <a:schemeClr val="tx1"/>
                </a:solidFill>
              </a:rPr>
              <a:t>목록에서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인력 번호 클릭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-&gt; 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상세정보 조회</a:t>
            </a:r>
            <a:endParaRPr lang="en-US" altLang="ko-KR" sz="1200" b="1" dirty="0" smtClean="0">
              <a:solidFill>
                <a:srgbClr val="0070C0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 smtClean="0">
                <a:solidFill>
                  <a:schemeClr val="tx1"/>
                </a:solidFill>
              </a:rPr>
              <a:t>3.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선택한 </a:t>
            </a:r>
            <a:r>
              <a:rPr lang="ko-KR" altLang="en-US" sz="1200" b="1" dirty="0">
                <a:solidFill>
                  <a:schemeClr val="tx1"/>
                </a:solidFill>
              </a:rPr>
              <a:t>인력에 따른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-&gt; 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경력 리스트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, </a:t>
            </a:r>
            <a:r>
              <a:rPr lang="ko-KR" altLang="en-US" sz="1200" b="1" dirty="0">
                <a:solidFill>
                  <a:srgbClr val="0070C0"/>
                </a:solidFill>
              </a:rPr>
              <a:t>자격증 리스트 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출력</a:t>
            </a:r>
            <a:endParaRPr lang="en-US" altLang="ko-KR" sz="1200" b="1" dirty="0" smtClean="0">
              <a:solidFill>
                <a:srgbClr val="0070C0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 smtClean="0">
                <a:solidFill>
                  <a:schemeClr val="tx1"/>
                </a:solidFill>
              </a:rPr>
              <a:t>4.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계약이력확인 버튼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-&gt; 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이전 계약 이력 확인 가능 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 rot="19036514">
            <a:off x="4245448" y="1920922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9" name="아래쪽 화살표 8"/>
          <p:cNvSpPr/>
          <p:nvPr/>
        </p:nvSpPr>
        <p:spPr>
          <a:xfrm rot="2839371">
            <a:off x="994442" y="2228049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87956" y="2474604"/>
            <a:ext cx="3906926" cy="38164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1" name="아래쪽 화살표 10"/>
          <p:cNvSpPr/>
          <p:nvPr/>
        </p:nvSpPr>
        <p:spPr>
          <a:xfrm rot="16200000">
            <a:off x="7732737" y="6404246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463" y="4929805"/>
            <a:ext cx="2939579" cy="163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2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주요 기능 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관리자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-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요청 관리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3940"/>
          <a:stretch/>
        </p:blipFill>
        <p:spPr>
          <a:xfrm>
            <a:off x="0" y="1484784"/>
            <a:ext cx="9144000" cy="537321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19672" y="4221088"/>
            <a:ext cx="2535085" cy="194421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1.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조회 </a:t>
            </a:r>
            <a:r>
              <a:rPr lang="ko-KR" altLang="en-US" sz="1200" b="1" dirty="0">
                <a:solidFill>
                  <a:schemeClr val="tx1"/>
                </a:solidFill>
              </a:rPr>
              <a:t>버튼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클릭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r>
              <a:rPr lang="en-US" altLang="ko-KR" sz="1200" b="1" dirty="0" smtClean="0">
                <a:solidFill>
                  <a:schemeClr val="tx1"/>
                </a:solidFill>
              </a:rPr>
              <a:t>     -&gt; 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요청 </a:t>
            </a:r>
            <a:r>
              <a:rPr lang="ko-KR" altLang="en-US" sz="1200" b="1" dirty="0">
                <a:solidFill>
                  <a:srgbClr val="0070C0"/>
                </a:solidFill>
              </a:rPr>
              <a:t>목록 리스트 출력</a:t>
            </a:r>
            <a:r>
              <a:rPr lang="en-US" altLang="ko-KR" sz="1200" b="1" dirty="0">
                <a:solidFill>
                  <a:srgbClr val="0070C0"/>
                </a:solidFill>
              </a:rPr>
              <a:t/>
            </a:r>
            <a:br>
              <a:rPr lang="en-US" altLang="ko-KR" sz="1200" b="1" dirty="0">
                <a:solidFill>
                  <a:srgbClr val="0070C0"/>
                </a:solidFill>
              </a:rPr>
            </a:br>
            <a:endParaRPr lang="en-US" altLang="ko-KR" sz="1200" b="1" dirty="0">
              <a:solidFill>
                <a:srgbClr val="0070C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요청 </a:t>
            </a:r>
            <a:r>
              <a:rPr lang="ko-KR" altLang="en-US" sz="1200" b="1" dirty="0">
                <a:solidFill>
                  <a:schemeClr val="tx1"/>
                </a:solidFill>
              </a:rPr>
              <a:t>목록에서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요청 </a:t>
            </a:r>
            <a:r>
              <a:rPr lang="ko-KR" altLang="en-US" sz="1200" b="1" dirty="0">
                <a:solidFill>
                  <a:schemeClr val="tx1"/>
                </a:solidFill>
              </a:rPr>
              <a:t>번호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클릭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r>
              <a:rPr lang="en-US" altLang="ko-KR" sz="1200" b="1" dirty="0" smtClean="0">
                <a:solidFill>
                  <a:schemeClr val="tx1"/>
                </a:solidFill>
              </a:rPr>
              <a:t>     -&gt; </a:t>
            </a:r>
            <a:r>
              <a:rPr lang="ko-KR" altLang="en-US" sz="1200" b="1" dirty="0">
                <a:solidFill>
                  <a:srgbClr val="0070C0"/>
                </a:solidFill>
              </a:rPr>
              <a:t>상세정보 조회</a:t>
            </a:r>
            <a:endParaRPr lang="en-US" altLang="ko-KR" sz="1200" b="1" dirty="0">
              <a:solidFill>
                <a:srgbClr val="0070C0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승인상태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별 버튼 활성 차별화 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r>
              <a:rPr lang="en-US" altLang="ko-KR" sz="1200" b="1" dirty="0" smtClean="0">
                <a:solidFill>
                  <a:schemeClr val="tx1"/>
                </a:solidFill>
              </a:rPr>
              <a:t>     -&gt; </a:t>
            </a:r>
            <a:r>
              <a:rPr lang="ko-KR" altLang="en-US" sz="1200" b="1" dirty="0" err="1" smtClean="0">
                <a:solidFill>
                  <a:srgbClr val="0070C0"/>
                </a:solidFill>
              </a:rPr>
              <a:t>미승인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 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“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승인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”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버튼 활성화 </a:t>
            </a:r>
            <a:endParaRPr lang="en-US" altLang="ko-KR" sz="1200" b="1" dirty="0">
              <a:solidFill>
                <a:srgbClr val="0070C0"/>
              </a:solidFill>
            </a:endParaRPr>
          </a:p>
          <a:p>
            <a:r>
              <a:rPr lang="en-US" altLang="ko-KR" sz="1200" b="1" dirty="0" smtClean="0">
                <a:solidFill>
                  <a:schemeClr val="tx1"/>
                </a:solidFill>
              </a:rPr>
              <a:t>     -&gt; 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승인 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“</a:t>
            </a:r>
            <a:r>
              <a:rPr lang="ko-KR" altLang="en-US" sz="1200" b="1" dirty="0" err="1" smtClean="0">
                <a:solidFill>
                  <a:srgbClr val="FF0000"/>
                </a:solidFill>
              </a:rPr>
              <a:t>재요청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”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버튼 활성화</a:t>
            </a:r>
            <a:endParaRPr lang="en-US" altLang="ko-KR" sz="1200" b="1" dirty="0" smtClean="0">
              <a:solidFill>
                <a:srgbClr val="0070C0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6" name="아래쪽 화살표 5"/>
          <p:cNvSpPr/>
          <p:nvPr/>
        </p:nvSpPr>
        <p:spPr>
          <a:xfrm rot="19036514">
            <a:off x="4610793" y="1875251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52320" y="2120490"/>
            <a:ext cx="1602670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77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주요 기능 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관리자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-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승인 관리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1484784"/>
            <a:ext cx="4427984" cy="46085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" y="1484784"/>
            <a:ext cx="4425855" cy="460851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63688" y="6193454"/>
            <a:ext cx="1032199" cy="4976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재 요청 건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16216" y="6193454"/>
            <a:ext cx="1032199" cy="4976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미 승인 건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7505" y="1844824"/>
            <a:ext cx="1800200" cy="216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88023" y="1844824"/>
            <a:ext cx="1152129" cy="216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2" name="아래쪽 화살표 11"/>
          <p:cNvSpPr/>
          <p:nvPr/>
        </p:nvSpPr>
        <p:spPr>
          <a:xfrm rot="19036514">
            <a:off x="1854892" y="5520062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3" name="아래쪽 화살표 12"/>
          <p:cNvSpPr/>
          <p:nvPr/>
        </p:nvSpPr>
        <p:spPr>
          <a:xfrm rot="19036514">
            <a:off x="6595516" y="5475651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4" name="아래쪽 화살표 13"/>
          <p:cNvSpPr/>
          <p:nvPr/>
        </p:nvSpPr>
        <p:spPr>
          <a:xfrm rot="19036514">
            <a:off x="3166805" y="5520062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5" name="아래쪽 화살표 14"/>
          <p:cNvSpPr/>
          <p:nvPr/>
        </p:nvSpPr>
        <p:spPr>
          <a:xfrm rot="19036514">
            <a:off x="7916570" y="5475651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28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주요 기능 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관리자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-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계약 관리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424"/>
          <a:stretch/>
        </p:blipFill>
        <p:spPr>
          <a:xfrm>
            <a:off x="0" y="1484785"/>
            <a:ext cx="9144000" cy="537321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7584" y="4005064"/>
            <a:ext cx="4176464" cy="164074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1.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조회 </a:t>
            </a:r>
            <a:r>
              <a:rPr lang="ko-KR" altLang="en-US" sz="1200" b="1" dirty="0">
                <a:solidFill>
                  <a:schemeClr val="tx1"/>
                </a:solidFill>
              </a:rPr>
              <a:t>버튼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-&gt; 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요청 승인 </a:t>
            </a:r>
            <a:r>
              <a:rPr lang="ko-KR" altLang="en-US" sz="1200" b="1" dirty="0">
                <a:solidFill>
                  <a:srgbClr val="0070C0"/>
                </a:solidFill>
              </a:rPr>
              <a:t>목록 리스트 출력</a:t>
            </a:r>
            <a:r>
              <a:rPr lang="en-US" altLang="ko-KR" sz="1200" b="1" dirty="0">
                <a:solidFill>
                  <a:srgbClr val="0070C0"/>
                </a:solidFill>
              </a:rPr>
              <a:t/>
            </a:r>
            <a:br>
              <a:rPr lang="en-US" altLang="ko-KR" sz="1200" b="1" dirty="0">
                <a:solidFill>
                  <a:srgbClr val="0070C0"/>
                </a:solidFill>
              </a:rPr>
            </a:br>
            <a:endParaRPr lang="en-US" altLang="ko-KR" sz="1200" b="1" dirty="0">
              <a:solidFill>
                <a:srgbClr val="0070C0"/>
              </a:solidFill>
            </a:endParaRPr>
          </a:p>
          <a:p>
            <a:r>
              <a:rPr lang="en-US" altLang="ko-KR" sz="1200" b="1" dirty="0" smtClean="0">
                <a:solidFill>
                  <a:schemeClr val="tx1"/>
                </a:solidFill>
              </a:rPr>
              <a:t>2.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계약 </a:t>
            </a:r>
            <a:r>
              <a:rPr lang="ko-KR" altLang="en-US" sz="1200" b="1" dirty="0">
                <a:solidFill>
                  <a:schemeClr val="tx1"/>
                </a:solidFill>
              </a:rPr>
              <a:t>목록에서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계약 번호 클릭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-&gt; 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상세정보 조회</a:t>
            </a:r>
            <a:endParaRPr lang="en-US" altLang="ko-KR" sz="1200" b="1" dirty="0" smtClean="0">
              <a:solidFill>
                <a:srgbClr val="0070C0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 smtClean="0">
                <a:solidFill>
                  <a:schemeClr val="tx1"/>
                </a:solidFill>
              </a:rPr>
              <a:t>3.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파견 지원자 확인 클릭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-&gt; 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지원자 목록 및 상세정보 출력</a:t>
            </a:r>
            <a:endParaRPr lang="en-US" altLang="ko-KR" sz="1200" b="1" dirty="0" smtClean="0">
              <a:solidFill>
                <a:srgbClr val="0070C0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 rot="19036514">
            <a:off x="4735212" y="1947259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8" name="아래쪽 화살표 7"/>
          <p:cNvSpPr/>
          <p:nvPr/>
        </p:nvSpPr>
        <p:spPr>
          <a:xfrm rot="19036514">
            <a:off x="5383285" y="5979707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49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주요 기능 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관리자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-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계약 관리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5316"/>
          <a:stretch/>
        </p:blipFill>
        <p:spPr>
          <a:xfrm>
            <a:off x="0" y="1484785"/>
            <a:ext cx="9144000" cy="537321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71600" y="3356992"/>
            <a:ext cx="4176464" cy="293689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</a:rPr>
              <a:t>1.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계약 요청 </a:t>
            </a:r>
            <a:r>
              <a:rPr lang="ko-KR" altLang="en-US" sz="1600" b="1" dirty="0">
                <a:solidFill>
                  <a:schemeClr val="tx1"/>
                </a:solidFill>
              </a:rPr>
              <a:t>버튼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클릭 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</a:rPr>
              <a:t>    -&gt;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사용 업체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및 인력 에게 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</a:rPr>
              <a:t>        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계약 내용 확인 요청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1600" b="1" dirty="0">
                <a:solidFill>
                  <a:srgbClr val="0070C0"/>
                </a:solidFill>
              </a:rPr>
              <a:t/>
            </a:r>
            <a:br>
              <a:rPr lang="en-US" altLang="ko-KR" sz="1600" b="1" dirty="0">
                <a:solidFill>
                  <a:srgbClr val="0070C0"/>
                </a:solidFill>
              </a:rPr>
            </a:br>
            <a:endParaRPr lang="en-US" altLang="ko-KR" sz="1600" b="1" dirty="0">
              <a:solidFill>
                <a:srgbClr val="0070C0"/>
              </a:solidFill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</a:rPr>
              <a:t>2.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계약 완료 버튼 클릭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   -&gt; </a:t>
            </a:r>
            <a:r>
              <a:rPr lang="ko-KR" altLang="en-US" sz="1600" b="1" dirty="0">
                <a:solidFill>
                  <a:schemeClr val="tx1"/>
                </a:solidFill>
              </a:rPr>
              <a:t>사용 업체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및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인력이 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      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모두 계약 수락한 상태에서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     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계약을 최종적으로 체결하는 기능</a:t>
            </a:r>
            <a:endParaRPr lang="en-US" altLang="ko-KR" sz="1600" b="1" dirty="0" smtClean="0">
              <a:solidFill>
                <a:srgbClr val="0070C0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 rot="19036514">
            <a:off x="6751437" y="6195731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8" name="아래쪽 화살표 7"/>
          <p:cNvSpPr/>
          <p:nvPr/>
        </p:nvSpPr>
        <p:spPr>
          <a:xfrm rot="19036514">
            <a:off x="8047581" y="6190100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55976" y="2288819"/>
            <a:ext cx="1440160" cy="2880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10" name="아래쪽 화살표 9"/>
          <p:cNvSpPr/>
          <p:nvPr/>
        </p:nvSpPr>
        <p:spPr>
          <a:xfrm rot="19036514">
            <a:off x="5155599" y="1726650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주요 기능 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관리자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-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정산 관리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656"/>
          <a:stretch/>
        </p:blipFill>
        <p:spPr>
          <a:xfrm>
            <a:off x="0" y="1484785"/>
            <a:ext cx="9144000" cy="5373216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 rot="19036514">
            <a:off x="6535412" y="5259627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71600" y="3573016"/>
            <a:ext cx="3960440" cy="200078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1.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조회 </a:t>
            </a:r>
            <a:r>
              <a:rPr lang="ko-KR" altLang="en-US" sz="1200" b="1" dirty="0">
                <a:solidFill>
                  <a:schemeClr val="tx1"/>
                </a:solidFill>
              </a:rPr>
              <a:t>버튼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   -&gt; 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계약 완료 </a:t>
            </a:r>
            <a:r>
              <a:rPr lang="ko-KR" altLang="en-US" sz="1200" b="1" dirty="0">
                <a:solidFill>
                  <a:srgbClr val="0070C0"/>
                </a:solidFill>
              </a:rPr>
              <a:t>목록 리스트 출력</a:t>
            </a:r>
            <a:r>
              <a:rPr lang="en-US" altLang="ko-KR" sz="1200" b="1" dirty="0">
                <a:solidFill>
                  <a:srgbClr val="0070C0"/>
                </a:solidFill>
              </a:rPr>
              <a:t/>
            </a:r>
            <a:br>
              <a:rPr lang="en-US" altLang="ko-KR" sz="1200" b="1" dirty="0">
                <a:solidFill>
                  <a:srgbClr val="0070C0"/>
                </a:solidFill>
              </a:rPr>
            </a:br>
            <a:endParaRPr lang="en-US" altLang="ko-KR" sz="1200" b="1" dirty="0">
              <a:solidFill>
                <a:srgbClr val="0070C0"/>
              </a:solidFill>
            </a:endParaRPr>
          </a:p>
          <a:p>
            <a:r>
              <a:rPr lang="en-US" altLang="ko-KR" sz="1200" b="1" dirty="0" smtClean="0">
                <a:solidFill>
                  <a:schemeClr val="tx1"/>
                </a:solidFill>
              </a:rPr>
              <a:t>2.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정산 </a:t>
            </a:r>
            <a:r>
              <a:rPr lang="ko-KR" altLang="en-US" sz="1200" b="1" dirty="0">
                <a:solidFill>
                  <a:schemeClr val="tx1"/>
                </a:solidFill>
              </a:rPr>
              <a:t>목록에서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계약 번호 클릭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   -&gt; 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상세정보 조회</a:t>
            </a:r>
            <a:endParaRPr lang="en-US" altLang="ko-KR" sz="1200" b="1" dirty="0" smtClean="0">
              <a:solidFill>
                <a:srgbClr val="0070C0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 smtClean="0">
                <a:solidFill>
                  <a:schemeClr val="tx1"/>
                </a:solidFill>
              </a:rPr>
              <a:t>3.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명세표 발행 버튼 클릭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r>
              <a:rPr lang="en-US" altLang="ko-KR" sz="1200" b="1" dirty="0" smtClean="0">
                <a:solidFill>
                  <a:schemeClr val="tx1"/>
                </a:solidFill>
              </a:rPr>
              <a:t>     -&gt; 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업체에게 명세표 발행하여</a:t>
            </a:r>
            <a:r>
              <a:rPr lang="en-US" altLang="ko-KR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송금을 요청하는 기능</a:t>
            </a:r>
            <a:endParaRPr lang="en-US" altLang="ko-KR" sz="1200" b="1" dirty="0" smtClean="0">
              <a:solidFill>
                <a:srgbClr val="0070C0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 rot="19036514">
            <a:off x="4680137" y="1911255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07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문제가 무엇인가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?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784"/>
            <a:ext cx="4427984" cy="4457700"/>
          </a:xfr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84784"/>
            <a:ext cx="4464496" cy="44577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987824" y="4509120"/>
            <a:ext cx="1224136" cy="648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164288" y="2204864"/>
            <a:ext cx="1728192" cy="11521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9136253">
            <a:off x="8248693" y="3458733"/>
            <a:ext cx="560531" cy="805731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 rot="8402290">
            <a:off x="3844321" y="5227755"/>
            <a:ext cx="453824" cy="569316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35496" y="5982874"/>
            <a:ext cx="9468544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b="1" kern="1200" baseline="0" dirty="0">
                <a:solidFill>
                  <a:srgbClr val="0A674B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b="0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해외시장 진출 시 </a:t>
            </a:r>
            <a:r>
              <a:rPr lang="ko-KR" altLang="en-US" b="0" dirty="0" smtClean="0">
                <a:solidFill>
                  <a:srgbClr val="FF0000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인력 문제로 고통받는 </a:t>
            </a:r>
            <a:r>
              <a:rPr lang="ko-KR" altLang="en-US" b="0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기업들</a:t>
            </a:r>
            <a:r>
              <a:rPr lang="en-US" altLang="ko-KR" b="0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..</a:t>
            </a:r>
            <a:endParaRPr lang="ko-KR" altLang="en-US" b="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34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주요 기능 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관리자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-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수당 관리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748"/>
          <a:stretch/>
        </p:blipFill>
        <p:spPr>
          <a:xfrm>
            <a:off x="0" y="1484785"/>
            <a:ext cx="9144000" cy="5373216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 rot="19036514">
            <a:off x="6366531" y="5403643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71600" y="3573016"/>
            <a:ext cx="3960440" cy="200078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1.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조회 </a:t>
            </a:r>
            <a:r>
              <a:rPr lang="ko-KR" altLang="en-US" sz="1200" b="1" dirty="0">
                <a:solidFill>
                  <a:schemeClr val="tx1"/>
                </a:solidFill>
              </a:rPr>
              <a:t>버튼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   -&gt; 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계약 완료 </a:t>
            </a:r>
            <a:r>
              <a:rPr lang="ko-KR" altLang="en-US" sz="1200" b="1" dirty="0">
                <a:solidFill>
                  <a:srgbClr val="0070C0"/>
                </a:solidFill>
              </a:rPr>
              <a:t>목록 리스트 출력</a:t>
            </a:r>
            <a:r>
              <a:rPr lang="en-US" altLang="ko-KR" sz="1200" b="1" dirty="0">
                <a:solidFill>
                  <a:srgbClr val="0070C0"/>
                </a:solidFill>
              </a:rPr>
              <a:t/>
            </a:r>
            <a:br>
              <a:rPr lang="en-US" altLang="ko-KR" sz="1200" b="1" dirty="0">
                <a:solidFill>
                  <a:srgbClr val="0070C0"/>
                </a:solidFill>
              </a:rPr>
            </a:br>
            <a:endParaRPr lang="en-US" altLang="ko-KR" sz="1200" b="1" dirty="0">
              <a:solidFill>
                <a:srgbClr val="0070C0"/>
              </a:solidFill>
            </a:endParaRPr>
          </a:p>
          <a:p>
            <a:r>
              <a:rPr lang="en-US" altLang="ko-KR" sz="1200" b="1" dirty="0" smtClean="0">
                <a:solidFill>
                  <a:schemeClr val="tx1"/>
                </a:solidFill>
              </a:rPr>
              <a:t>2.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정산 </a:t>
            </a:r>
            <a:r>
              <a:rPr lang="ko-KR" altLang="en-US" sz="1200" b="1" dirty="0">
                <a:solidFill>
                  <a:schemeClr val="tx1"/>
                </a:solidFill>
              </a:rPr>
              <a:t>목록에서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계약 번호 클릭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   -&gt; 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상세정보 조회</a:t>
            </a:r>
            <a:endParaRPr lang="en-US" altLang="ko-KR" sz="1200" b="1" dirty="0" smtClean="0">
              <a:solidFill>
                <a:srgbClr val="0070C0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 smtClean="0">
                <a:solidFill>
                  <a:schemeClr val="tx1"/>
                </a:solidFill>
              </a:rPr>
              <a:t>3.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수당 입금 처리 버튼 클릭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r>
              <a:rPr lang="en-US" altLang="ko-KR" sz="1200" b="1" dirty="0" smtClean="0">
                <a:solidFill>
                  <a:schemeClr val="tx1"/>
                </a:solidFill>
              </a:rPr>
              <a:t>     -&gt; 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인력에게 수당을 입금하는 기능</a:t>
            </a:r>
            <a:endParaRPr lang="en-US" altLang="ko-KR" sz="1200" b="1" dirty="0" smtClean="0">
              <a:solidFill>
                <a:srgbClr val="0070C0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 rot="19036514">
            <a:off x="4671673" y="1875251"/>
            <a:ext cx="230043" cy="358828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73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79512" y="277197"/>
            <a:ext cx="561662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800" b="1" dirty="0">
                <a:solidFill>
                  <a:prstClr val="whit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굴림" pitchFamily="50" charset="-127"/>
              </a:rPr>
              <a:t>5</a:t>
            </a:r>
            <a:r>
              <a:rPr kumimoji="1" lang="en-US" altLang="ko-KR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컴 윤고딕 250" panose="02020603020101020101" pitchFamily="18" charset="-127"/>
                <a:ea typeface="한컴 윤고딕 250" panose="02020603020101020101" pitchFamily="18" charset="-127"/>
                <a:cs typeface="굴림" pitchFamily="50" charset="-127"/>
              </a:rPr>
              <a:t>. </a:t>
            </a:r>
            <a:r>
              <a:rPr kumimoji="1" lang="ko-KR" altLang="en-US" sz="4800" b="1" dirty="0" smtClean="0">
                <a:solidFill>
                  <a:prstClr val="whit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굴림" pitchFamily="50" charset="-127"/>
              </a:rPr>
              <a:t>영상</a:t>
            </a:r>
            <a:r>
              <a:rPr kumimoji="1" lang="ko-KR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컴 윤고딕 250" panose="02020603020101020101" pitchFamily="18" charset="-127"/>
                <a:ea typeface="한컴 윤고딕 250" panose="02020603020101020101" pitchFamily="18" charset="-127"/>
                <a:cs typeface="굴림" pitchFamily="50" charset="-127"/>
              </a:rPr>
              <a:t> 시연</a:t>
            </a:r>
            <a:endParaRPr kumimoji="1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 윤고딕 250" panose="02020603020101020101" pitchFamily="18" charset="-127"/>
              <a:ea typeface="한컴 윤고딕 250" panose="02020603020101020101" pitchFamily="18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42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도와주러 왔어요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! 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착한 우리 반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784"/>
            <a:ext cx="9144000" cy="5373217"/>
          </a:xfrm>
        </p:spPr>
      </p:pic>
    </p:spTree>
    <p:extLst>
      <p:ext uri="{BB962C8B-B14F-4D97-AF65-F5344CB8AC3E}">
        <p14:creationId xmlns:p14="http://schemas.microsoft.com/office/powerpoint/2010/main" val="38810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유종의 미를 위해 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!! 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♥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14686"/>
          <a:stretch/>
        </p:blipFill>
        <p:spPr>
          <a:xfrm>
            <a:off x="0" y="1484784"/>
            <a:ext cx="9144000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4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619672" y="4077072"/>
            <a:ext cx="4752528" cy="792088"/>
          </a:xfrm>
        </p:spPr>
        <p:txBody>
          <a:bodyPr/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감사합니다</a:t>
            </a:r>
            <a:r>
              <a:rPr lang="en-US" altLang="ko-KR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!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우리가 해결 해 줄게요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!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" r="10625" b="1947"/>
          <a:stretch/>
        </p:blipFill>
        <p:spPr>
          <a:xfrm>
            <a:off x="0" y="1472745"/>
            <a:ext cx="9144000" cy="5385255"/>
          </a:xfrm>
        </p:spPr>
      </p:pic>
    </p:spTree>
    <p:extLst>
      <p:ext uri="{BB962C8B-B14F-4D97-AF65-F5344CB8AC3E}">
        <p14:creationId xmlns:p14="http://schemas.microsoft.com/office/powerpoint/2010/main" val="406973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79512" y="277197"/>
            <a:ext cx="367207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800" b="1" dirty="0" smtClean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굴림" pitchFamily="50" charset="-127"/>
              </a:rPr>
              <a:t>2. </a:t>
            </a:r>
            <a:r>
              <a:rPr kumimoji="1" lang="ko-KR" altLang="en-US" sz="4800" b="1" dirty="0" smtClean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굴림" pitchFamily="50" charset="-127"/>
              </a:rPr>
              <a:t>업무 일정</a:t>
            </a:r>
            <a:endParaRPr kumimoji="1" lang="en-US" altLang="ko-KR" sz="4800" b="1" dirty="0"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513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업무 일정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785"/>
            <a:ext cx="9160408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6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79512" y="277197"/>
            <a:ext cx="561662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800" b="1" dirty="0">
                <a:solidFill>
                  <a:prstClr val="whit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굴림" pitchFamily="50" charset="-127"/>
              </a:rPr>
              <a:t>3</a:t>
            </a:r>
            <a:r>
              <a:rPr kumimoji="1" lang="en-US" altLang="ko-KR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컴 윤고딕 250" panose="02020603020101020101" pitchFamily="18" charset="-127"/>
                <a:ea typeface="한컴 윤고딕 250" panose="02020603020101020101" pitchFamily="18" charset="-127"/>
                <a:cs typeface="굴림" pitchFamily="50" charset="-127"/>
              </a:rPr>
              <a:t>. </a:t>
            </a:r>
            <a:r>
              <a:rPr kumimoji="1" lang="ko-KR" altLang="en-US" sz="4800" b="1" dirty="0" smtClean="0">
                <a:solidFill>
                  <a:prstClr val="whit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굴림" pitchFamily="50" charset="-127"/>
              </a:rPr>
              <a:t>설계 분석</a:t>
            </a:r>
            <a:endParaRPr kumimoji="1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 윤고딕 250" panose="02020603020101020101" pitchFamily="18" charset="-127"/>
              <a:ea typeface="한컴 윤고딕 250" panose="02020603020101020101" pitchFamily="18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19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흐름도 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초기 버전</a:t>
            </a:r>
            <a:r>
              <a:rPr lang="en-US" altLang="ko-KR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784"/>
            <a:ext cx="9144000" cy="5373216"/>
          </a:xfrm>
        </p:spPr>
      </p:pic>
    </p:spTree>
    <p:extLst>
      <p:ext uri="{BB962C8B-B14F-4D97-AF65-F5344CB8AC3E}">
        <p14:creationId xmlns:p14="http://schemas.microsoft.com/office/powerpoint/2010/main" val="428493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24841</TotalTime>
  <Words>712</Words>
  <Application>Microsoft Office PowerPoint</Application>
  <PresentationFormat>화면 슬라이드 쇼(4:3)</PresentationFormat>
  <Paragraphs>191</Paragraphs>
  <Slides>44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2" baseType="lpstr">
      <vt:lpstr>한컴 윤고딕 250</vt:lpstr>
      <vt:lpstr>굴림체</vt:lpstr>
      <vt:lpstr>Calibri</vt:lpstr>
      <vt:lpstr>Calibri Light</vt:lpstr>
      <vt:lpstr>굴림</vt:lpstr>
      <vt:lpstr>맑은 고딕</vt:lpstr>
      <vt:lpstr>Arial</vt:lpstr>
      <vt:lpstr>Office 테마</vt:lpstr>
      <vt:lpstr>해외 인력 파견 관리 시스템  유승민(조장),이수정,장경희</vt:lpstr>
      <vt:lpstr>PowerPoint 프레젠테이션</vt:lpstr>
      <vt:lpstr>PowerPoint 프레젠테이션</vt:lpstr>
      <vt:lpstr>문제가 무엇인가?</vt:lpstr>
      <vt:lpstr>우리가 해결 해 줄게요!</vt:lpstr>
      <vt:lpstr>PowerPoint 프레젠테이션</vt:lpstr>
      <vt:lpstr>업무 일정</vt:lpstr>
      <vt:lpstr>PowerPoint 프레젠테이션</vt:lpstr>
      <vt:lpstr>흐름도 (초기 버전)</vt:lpstr>
      <vt:lpstr>시행 착오의 흔적들</vt:lpstr>
      <vt:lpstr>흐름도 (중간 버전)</vt:lpstr>
      <vt:lpstr>흐름도 (최종 버전)</vt:lpstr>
      <vt:lpstr>흐름도 (완성 버전)</vt:lpstr>
      <vt:lpstr>설계도 (Logical)</vt:lpstr>
      <vt:lpstr>설계도 (Physical)</vt:lpstr>
      <vt:lpstr>PowerPoint 프레젠테이션</vt:lpstr>
      <vt:lpstr>주요 기능 (업체-로그인)</vt:lpstr>
      <vt:lpstr>주요 기능 (업체-파견요청)</vt:lpstr>
      <vt:lpstr>주요 기능 (업체-지원현황 파악)</vt:lpstr>
      <vt:lpstr>주요 기능 (업체-계약)</vt:lpstr>
      <vt:lpstr>주요 기능 (업체-정산)</vt:lpstr>
      <vt:lpstr>PowerPoint 프레젠테이션</vt:lpstr>
      <vt:lpstr>주요 기능 (인력-회원가입)</vt:lpstr>
      <vt:lpstr>주요 기능 (인력-개인정보 조회)</vt:lpstr>
      <vt:lpstr>주요 기능 (인력-개인정보 수정)</vt:lpstr>
      <vt:lpstr>주요 기능 (인력-경력 등록/수정)</vt:lpstr>
      <vt:lpstr>주요 기능 (인력-자격 등록/수정)</vt:lpstr>
      <vt:lpstr>주요 기능 (인력-지원 등록)</vt:lpstr>
      <vt:lpstr>주요 기능 (인력-지원 취소)</vt:lpstr>
      <vt:lpstr>주요 기능 (인력-계약 수락)</vt:lpstr>
      <vt:lpstr>주요 기능 (인력-계약 거절)</vt:lpstr>
      <vt:lpstr>주요 기능 (인력-정산)</vt:lpstr>
      <vt:lpstr>PowerPoint 프레젠테이션</vt:lpstr>
      <vt:lpstr>주요 기능 (관리자-인력 관리)</vt:lpstr>
      <vt:lpstr>주요 기능 (관리자-요청 관리)</vt:lpstr>
      <vt:lpstr>주요 기능 (관리자-승인 관리)</vt:lpstr>
      <vt:lpstr>주요 기능 (관리자-계약 관리)</vt:lpstr>
      <vt:lpstr>주요 기능 (관리자-계약 관리)</vt:lpstr>
      <vt:lpstr>주요 기능 (관리자-정산 관리)</vt:lpstr>
      <vt:lpstr>주요 기능 (관리자-수당 관리)</vt:lpstr>
      <vt:lpstr>PowerPoint 프레젠테이션</vt:lpstr>
      <vt:lpstr>도와주러 왔어요! 착한 우리 반</vt:lpstr>
      <vt:lpstr>유종의 미를 위해 !! ♥</vt:lpstr>
      <vt:lpstr>감사합니다!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Koreavc4</cp:lastModifiedBy>
  <cp:revision>335</cp:revision>
  <dcterms:created xsi:type="dcterms:W3CDTF">2010-02-01T08:03:16Z</dcterms:created>
  <dcterms:modified xsi:type="dcterms:W3CDTF">2024-01-24T02:39:22Z</dcterms:modified>
  <cp:category>www.slidemembers.com</cp:category>
</cp:coreProperties>
</file>